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9"/>
  </p:notesMasterIdLst>
  <p:sldIdLst>
    <p:sldId id="256" r:id="rId2"/>
    <p:sldId id="257" r:id="rId3"/>
    <p:sldId id="311" r:id="rId4"/>
    <p:sldId id="258" r:id="rId5"/>
    <p:sldId id="259" r:id="rId6"/>
    <p:sldId id="260" r:id="rId7"/>
    <p:sldId id="312"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F37796F-055F-4D50-8E10-5250E2A7C413}">
          <p14:sldIdLst>
            <p14:sldId id="256"/>
            <p14:sldId id="257"/>
          </p14:sldIdLst>
        </p14:section>
        <p14:section name="第1部: イントロダクション" id="{64557DE1-CF2F-4C92-A8E1-CD629A3E3F3F}">
          <p14:sldIdLst>
            <p14:sldId id="311"/>
            <p14:sldId id="258"/>
            <p14:sldId id="259"/>
            <p14:sldId id="260"/>
          </p14:sldIdLst>
        </p14:section>
        <p14:section name="第2部: 基本アーキテクチャ" id="{D2648EFC-2A63-4770-8F8E-45DAEF2BAC37}">
          <p14:sldIdLst>
            <p14:sldId id="312"/>
            <p14:sldId id="261"/>
            <p14:sldId id="262"/>
            <p14:sldId id="263"/>
            <p14:sldId id="264"/>
            <p14:sldId id="265"/>
            <p14:sldId id="266"/>
            <p14:sldId id="267"/>
            <p14:sldId id="268"/>
            <p14:sldId id="269"/>
            <p14:sldId id="270"/>
          </p14:sldIdLst>
        </p14:section>
        <p14:section name="第3部 Unity Catalogとは" id="{C0A359EC-8AFF-458F-A8C5-4CADDD89350A}">
          <p14:sldIdLst>
            <p14:sldId id="271"/>
            <p14:sldId id="272"/>
            <p14:sldId id="273"/>
            <p14:sldId id="274"/>
            <p14:sldId id="275"/>
            <p14:sldId id="276"/>
            <p14:sldId id="277"/>
            <p14:sldId id="278"/>
            <p14:sldId id="279"/>
          </p14:sldIdLst>
        </p14:section>
        <p14:section name="第4部 データアーキテクチャとパイプライン" id="{0BA11833-D31A-4306-9AF3-4DC5A0C43CD0}">
          <p14:sldIdLst>
            <p14:sldId id="280"/>
            <p14:sldId id="281"/>
            <p14:sldId id="282"/>
            <p14:sldId id="283"/>
            <p14:sldId id="284"/>
            <p14:sldId id="285"/>
            <p14:sldId id="286"/>
            <p14:sldId id="287"/>
            <p14:sldId id="288"/>
            <p14:sldId id="289"/>
            <p14:sldId id="290"/>
          </p14:sldIdLst>
        </p14:section>
        <p14:section name="第5部 AI・機械学習プラットフォーム" id="{F5A09138-63D0-4B1D-80AD-0BBDCE60718A}">
          <p14:sldIdLst>
            <p14:sldId id="291"/>
            <p14:sldId id="292"/>
            <p14:sldId id="293"/>
            <p14:sldId id="294"/>
            <p14:sldId id="295"/>
            <p14:sldId id="296"/>
            <p14:sldId id="297"/>
            <p14:sldId id="298"/>
          </p14:sldIdLst>
        </p14:section>
        <p14:section name="第6部 ワークロード活用パターン" id="{13F5D06D-EEB7-48D0-9D5D-1087AD6A6061}">
          <p14:sldIdLst>
            <p14:sldId id="299"/>
            <p14:sldId id="300"/>
            <p14:sldId id="301"/>
            <p14:sldId id="302"/>
            <p14:sldId id="303"/>
            <p14:sldId id="304"/>
            <p14:sldId id="305"/>
          </p14:sldIdLst>
        </p14:section>
        <p14:section name="第7部 セキュリティとガバナンス" id="{99040987-0F47-4052-9D19-CC5AE66651F4}">
          <p14:sldIdLst>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CA91BA-05D5-47CC-AF72-5094774FAFD7}" v="16" dt="2025-10-18T09:14:34.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1" d="100"/>
          <a:sy n="101" d="100"/>
        </p:scale>
        <p:origin x="87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398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learn.microsoft.com/ja-jp/azure/databricks/security/network/" TargetMode="External"/><Relationship Id="rId5" Type="http://schemas.openxmlformats.org/officeDocument/2006/relationships/image" Target="../media/image43.png"/><Relationship Id="rId4" Type="http://schemas.openxmlformats.org/officeDocument/2006/relationships/image" Target="../media/image48.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2.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3.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19.png"/><Relationship Id="rId5" Type="http://schemas.openxmlformats.org/officeDocument/2006/relationships/image" Target="../media/image44.png"/><Relationship Id="rId10" Type="http://schemas.openxmlformats.org/officeDocument/2006/relationships/image" Target="../media/image60.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databricks.com/blog/multi-cloud-architecture-portable-data-and-ai-processing-financial-services" TargetMode="External"/><Relationship Id="rId7" Type="http://schemas.openxmlformats.org/officeDocument/2006/relationships/image" Target="../media/image64.png"/><Relationship Id="rId12"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19.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3.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19.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3.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learn.microsoft.com/ja-jp/azure/databricks/security/network/"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9.png"/><Relationship Id="rId7" Type="http://schemas.openxmlformats.org/officeDocument/2006/relationships/image" Target="../media/image21.png"/><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hyperlink" Target="https://learn.microsoft.com/ja-jp/azure/databricks/lakehouse-architecture/performance-efficiency/" TargetMode="External"/><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learn.microsoft.com/en-us/azure/databricks/data-governance/unity-catalo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44.png"/><Relationship Id="rId12"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hyperlink" Target="https://learn.microsoft.com/en-us/azure/databricks/data-governance/unity-catalog/" TargetMode="External"/><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jp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hiflylabs.com/blog/2024/6/27/databricks-unity-catalog-data-ai-governance" TargetMode="External"/><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hyperlink" Target="https://learn.microsoft.com/en-us/azure/databricks/data-governance/unity-catalog/" TargetMode="External"/><Relationship Id="rId9"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83.png"/><Relationship Id="rId5" Type="http://schemas.openxmlformats.org/officeDocument/2006/relationships/image" Target="../media/image87.png"/><Relationship Id="rId10" Type="http://schemas.openxmlformats.org/officeDocument/2006/relationships/image" Target="../media/image100.png"/><Relationship Id="rId4" Type="http://schemas.openxmlformats.org/officeDocument/2006/relationships/hyperlink" Target="https://www.hiflylabs.com/blog/2024/6/27/databricks-unity-catalog-data-ai-governance" TargetMode="External"/><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42.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hyperlink" Target="https://www.databricks.com/blog/announcing-full-apache-iceberg-support-databrick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40.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09.png"/></Relationships>
</file>

<file path=ppt/slides/_rels/slide2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hyperlink" Target="https://learn.microsoft.com/ja-jp/azure/databricks/metric-views/" TargetMode="External"/><Relationship Id="rId5" Type="http://schemas.openxmlformats.org/officeDocument/2006/relationships/image" Target="../media/image89.png"/><Relationship Id="rId10" Type="http://schemas.openxmlformats.org/officeDocument/2006/relationships/image" Target="../media/image19.png"/><Relationship Id="rId4" Type="http://schemas.openxmlformats.org/officeDocument/2006/relationships/hyperlink" Target="https://www.databricks.com/blog/whats-new-databricks-unity-catalog-data-ai-summit-2025" TargetMode="Externa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44.png"/><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18.png"/><Relationship Id="rId5" Type="http://schemas.openxmlformats.org/officeDocument/2006/relationships/image" Target="../media/image114.png"/><Relationship Id="rId10" Type="http://schemas.openxmlformats.org/officeDocument/2006/relationships/image" Target="../media/image65.png"/><Relationship Id="rId4" Type="http://schemas.openxmlformats.org/officeDocument/2006/relationships/hyperlink" Target="https://www.databricks.com/blog/unity-catalog-governance-action-monitoring-reporting-and-lineage" TargetMode="External"/><Relationship Id="rId9"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9.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9.png"/><Relationship Id="rId3" Type="http://schemas.openxmlformats.org/officeDocument/2006/relationships/image" Target="../media/image110.png"/><Relationship Id="rId7" Type="http://schemas.openxmlformats.org/officeDocument/2006/relationships/image" Target="../media/image125.png"/><Relationship Id="rId12"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124.png"/><Relationship Id="rId10" Type="http://schemas.openxmlformats.org/officeDocument/2006/relationships/image" Target="../media/image127.png"/><Relationship Id="rId4" Type="http://schemas.openxmlformats.org/officeDocument/2006/relationships/hyperlink" Target="https://www.databricks.com/blog/whats-new-databricks-unity-catalog-data-ai-summit-2024" TargetMode="External"/><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learn.microsoft.com/ja-jp/azure/databricks/lakehouse/medallion"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png"/><Relationship Id="rId3" Type="http://schemas.openxmlformats.org/officeDocument/2006/relationships/image" Target="../media/image128.png"/><Relationship Id="rId7" Type="http://schemas.openxmlformats.org/officeDocument/2006/relationships/image" Target="../media/image131.png"/><Relationship Id="rId12"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42.png"/><Relationship Id="rId5" Type="http://schemas.openxmlformats.org/officeDocument/2006/relationships/image" Target="../media/image129.png"/><Relationship Id="rId10" Type="http://schemas.openxmlformats.org/officeDocument/2006/relationships/image" Target="../media/image40.png"/><Relationship Id="rId4" Type="http://schemas.openxmlformats.org/officeDocument/2006/relationships/hyperlink" Target="https://www.databricks.com/glossary/medallion-architecture" TargetMode="External"/><Relationship Id="rId9" Type="http://schemas.openxmlformats.org/officeDocument/2006/relationships/image" Target="../media/image133.png"/></Relationships>
</file>

<file path=ppt/slides/_rels/slide2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2.png"/><Relationship Id="rId4" Type="http://schemas.openxmlformats.org/officeDocument/2006/relationships/hyperlink" Target="https://www.databricks.com/glossary/medallion-architecture" TargetMode="External"/><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6.png"/><Relationship Id="rId7"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hyperlink" Target="https://www.databricks.com/glossary/medallion-architecture" TargetMode="External"/><Relationship Id="rId9"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28.png"/><Relationship Id="rId7"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44.png"/><Relationship Id="rId4" Type="http://schemas.openxmlformats.org/officeDocument/2006/relationships/hyperlink" Target="https://www.databricks.com/glossary/medallion-architecture" TargetMode="External"/><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hyperlink" Target="https://www.databricks.com/blog/2021/12/01/the-foundation-of-your-lakehouse-starts-with-delta-lake.html" TargetMode="External"/><Relationship Id="rId7" Type="http://schemas.openxmlformats.org/officeDocument/2006/relationships/image" Target="../media/image147.png"/><Relationship Id="rId12"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9.png"/><Relationship Id="rId5" Type="http://schemas.openxmlformats.org/officeDocument/2006/relationships/image" Target="../media/image97.png"/><Relationship Id="rId10" Type="http://schemas.openxmlformats.org/officeDocument/2006/relationships/image" Target="../media/image15.png"/><Relationship Id="rId4" Type="http://schemas.openxmlformats.org/officeDocument/2006/relationships/image" Target="../media/image129.png"/><Relationship Id="rId9" Type="http://schemas.openxmlformats.org/officeDocument/2006/relationships/image" Target="../media/image149.png"/></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www.databricks.com/blog/simplifying-streaming-data-ingestion-delta-lake" TargetMode="External"/><Relationship Id="rId7" Type="http://schemas.openxmlformats.org/officeDocument/2006/relationships/image" Target="../media/image152.png"/><Relationship Id="rId12" Type="http://schemas.openxmlformats.org/officeDocument/2006/relationships/image" Target="../media/image15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42.png"/><Relationship Id="rId5" Type="http://schemas.openxmlformats.org/officeDocument/2006/relationships/image" Target="../media/image151.png"/><Relationship Id="rId10" Type="http://schemas.openxmlformats.org/officeDocument/2006/relationships/image" Target="../media/image154.png"/><Relationship Id="rId4" Type="http://schemas.openxmlformats.org/officeDocument/2006/relationships/image" Target="../media/image138.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2.png"/><Relationship Id="rId10" Type="http://schemas.openxmlformats.org/officeDocument/2006/relationships/image" Target="../media/image160.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148.png"/></Relationships>
</file>

<file path=ppt/slides/_rels/slide35.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2.png"/><Relationship Id="rId7"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hyperlink" Target="https://www.databricks.com/blog/delta-uniform-universal-format-lakehouse-interoperability"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19.png"/><Relationship Id="rId7" Type="http://schemas.openxmlformats.org/officeDocument/2006/relationships/image" Target="../media/image16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9.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170.png"/></Relationships>
</file>

<file path=ppt/slides/_rels/slide3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44.png"/><Relationship Id="rId12"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73.png"/><Relationship Id="rId11" Type="http://schemas.openxmlformats.org/officeDocument/2006/relationships/image" Target="../media/image175.png"/><Relationship Id="rId5" Type="http://schemas.openxmlformats.org/officeDocument/2006/relationships/image" Target="../media/image172.png"/><Relationship Id="rId10" Type="http://schemas.openxmlformats.org/officeDocument/2006/relationships/image" Target="../media/image45.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127.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learn.microsoft.com/en-us/azure/databricks/machine-learning/"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77.png"/><Relationship Id="rId4" Type="http://schemas.openxmlformats.org/officeDocument/2006/relationships/image" Target="../media/image176.png"/></Relationships>
</file>

<file path=ppt/slides/_rels/slide3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8.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179.png"/><Relationship Id="rId10" Type="http://schemas.openxmlformats.org/officeDocument/2006/relationships/image" Target="../media/image181.png"/><Relationship Id="rId4" Type="http://schemas.openxmlformats.org/officeDocument/2006/relationships/hyperlink" Target="https://www.databricks.com/product/artificial-intelligence" TargetMode="External"/><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hyperlink" Target="https://www.databricks.com/blog/what-is-a-data-intelligence-platform" TargetMode="External"/><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82.png"/><Relationship Id="rId7" Type="http://schemas.openxmlformats.org/officeDocument/2006/relationships/image" Target="../media/image18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3.png"/><Relationship Id="rId7"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14.png"/><Relationship Id="rId4" Type="http://schemas.openxmlformats.org/officeDocument/2006/relationships/hyperlink" Target="https://speakerdeck.com/taka_aki/detaburitukusunounity-catalogdeshi-xian-suruzhen-nodetagabanansu" TargetMode="External"/><Relationship Id="rId9" Type="http://schemas.openxmlformats.org/officeDocument/2006/relationships/image" Target="../media/image19.png"/></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databricks.com/jp/product/feature-store" TargetMode="External"/><Relationship Id="rId7" Type="http://schemas.openxmlformats.org/officeDocument/2006/relationships/image" Target="../media/image185.png"/><Relationship Id="rId12" Type="http://schemas.openxmlformats.org/officeDocument/2006/relationships/image" Target="../media/image18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9.png"/><Relationship Id="rId5" Type="http://schemas.openxmlformats.org/officeDocument/2006/relationships/image" Target="../media/image183.png"/><Relationship Id="rId10" Type="http://schemas.openxmlformats.org/officeDocument/2006/relationships/image" Target="../media/image82.png"/><Relationship Id="rId4" Type="http://schemas.openxmlformats.org/officeDocument/2006/relationships/image" Target="../media/image12.png"/><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187.png"/><Relationship Id="rId5" Type="http://schemas.openxmlformats.org/officeDocument/2006/relationships/image" Target="../media/image34.png"/><Relationship Id="rId10" Type="http://schemas.openxmlformats.org/officeDocument/2006/relationships/image" Target="../media/image45.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148.png"/></Relationships>
</file>

<file path=ppt/slides/_rels/slide4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1.png"/><Relationship Id="rId2" Type="http://schemas.openxmlformats.org/officeDocument/2006/relationships/notesSlide" Target="../notesSlides/notesSlide44.xml"/><Relationship Id="rId16"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4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4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202.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5.png"/><Relationship Id="rId5" Type="http://schemas.openxmlformats.org/officeDocument/2006/relationships/image" Target="../media/image179.png"/><Relationship Id="rId10" Type="http://schemas.openxmlformats.org/officeDocument/2006/relationships/image" Target="../media/image204.png"/><Relationship Id="rId4" Type="http://schemas.openxmlformats.org/officeDocument/2006/relationships/hyperlink" Target="https://www.databricks.com/jp/product/feature-store" TargetMode="External"/><Relationship Id="rId9"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databricks.com/blog/announcing-automatic-publishing-power-bi" TargetMode="External"/><Relationship Id="rId7" Type="http://schemas.openxmlformats.org/officeDocument/2006/relationships/image" Target="../media/image82.png"/><Relationship Id="rId12" Type="http://schemas.openxmlformats.org/officeDocument/2006/relationships/image" Target="../media/image20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9.png"/><Relationship Id="rId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114.png"/><Relationship Id="rId9" Type="http://schemas.openxmlformats.org/officeDocument/2006/relationships/image" Target="../media/image208.png"/></Relationships>
</file>

<file path=ppt/slides/_rels/slide4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56.png"/><Relationship Id="rId7"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21.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hyperlink" Target="https://learn.microsoft.com/ja-jp/azure/databricks/lakehouse-architecture/reference" TargetMode="External"/><Relationship Id="rId7" Type="http://schemas.openxmlformats.org/officeDocument/2006/relationships/image" Target="../media/image21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13.png"/><Relationship Id="rId11" Type="http://schemas.openxmlformats.org/officeDocument/2006/relationships/image" Target="../media/image217.png"/><Relationship Id="rId5" Type="http://schemas.openxmlformats.org/officeDocument/2006/relationships/image" Target="../media/image212.png"/><Relationship Id="rId10" Type="http://schemas.openxmlformats.org/officeDocument/2006/relationships/image" Target="../media/image19.png"/><Relationship Id="rId4" Type="http://schemas.openxmlformats.org/officeDocument/2006/relationships/image" Target="../media/image211.png"/><Relationship Id="rId9" Type="http://schemas.openxmlformats.org/officeDocument/2006/relationships/image" Target="../media/image2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learn.microsoft.com/ja-jp/azure/databricks/lakehouse-architecture/well-architected" TargetMode="External"/><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38.png"/><Relationship Id="rId7" Type="http://schemas.openxmlformats.org/officeDocument/2006/relationships/image" Target="../media/image82.png"/><Relationship Id="rId12" Type="http://schemas.openxmlformats.org/officeDocument/2006/relationships/hyperlink" Target="https://learn.microsoft.com/ja-jp/azure/databricks/lakehouse-architecture/reference"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18.png"/><Relationship Id="rId11" Type="http://schemas.openxmlformats.org/officeDocument/2006/relationships/image" Target="../media/image220.png"/><Relationship Id="rId5" Type="http://schemas.openxmlformats.org/officeDocument/2006/relationships/image" Target="../media/image157.png"/><Relationship Id="rId10" Type="http://schemas.openxmlformats.org/officeDocument/2006/relationships/image" Target="../media/image19.png"/><Relationship Id="rId4" Type="http://schemas.openxmlformats.org/officeDocument/2006/relationships/image" Target="../media/image80.png"/><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hyperlink" Target="https://learn.microsoft.com/ja-jp/azure/databricks/lakehouse-architecture/reference" TargetMode="External"/><Relationship Id="rId9"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9.png"/><Relationship Id="rId7"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27.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228.png"/><Relationship Id="rId4" Type="http://schemas.openxmlformats.org/officeDocument/2006/relationships/image" Target="../media/image226.png"/><Relationship Id="rId9"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hyperlink" Target="https://www.databricks.com/trust/security-features/best-practices"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43.png"/><Relationship Id="rId7" Type="http://schemas.openxmlformats.org/officeDocument/2006/relationships/image" Target="../media/image229.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60.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3.png"/><Relationship Id="rId11" Type="http://schemas.openxmlformats.org/officeDocument/2006/relationships/image" Target="../media/image175.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19.png"/></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3.png"/><Relationship Id="rId7" Type="http://schemas.openxmlformats.org/officeDocument/2006/relationships/image" Target="../media/image24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hyperlink" Target="https://speakerdeck.com/taka_aki/detaburitukusunounity-catalogdeshi-xian-suruzhen-nodetagabanansu"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0.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49.png"/><Relationship Id="rId17" Type="http://schemas.openxmlformats.org/officeDocument/2006/relationships/hyperlink" Target="https://www.databricks.com/resources/demos" TargetMode="External"/><Relationship Id="rId2" Type="http://schemas.openxmlformats.org/officeDocument/2006/relationships/notesSlide" Target="../notesSlides/notesSlide57.xml"/><Relationship Id="rId16" Type="http://schemas.openxmlformats.org/officeDocument/2006/relationships/image" Target="../media/image252.png"/><Relationship Id="rId1" Type="http://schemas.openxmlformats.org/officeDocument/2006/relationships/slideLayout" Target="../slideLayouts/slideLayout1.xml"/><Relationship Id="rId6" Type="http://schemas.openxmlformats.org/officeDocument/2006/relationships/image" Target="../media/image244.png"/><Relationship Id="rId11" Type="http://schemas.openxmlformats.org/officeDocument/2006/relationships/image" Target="../media/image248.png"/><Relationship Id="rId5" Type="http://schemas.openxmlformats.org/officeDocument/2006/relationships/image" Target="../media/image243.png"/><Relationship Id="rId15" Type="http://schemas.openxmlformats.org/officeDocument/2006/relationships/hyperlink" Target="&#12487;&#12540;&#12479;&#12502;&#12522;&#12483;&#12463;&#12473;&#12398;Unity%20Catalog&#12391;&#23455;&#29694;&#12377;&#12427;&#30495;&#12398;&#12487;&#12540;&#12479;&#12460;&#12496;&#12490;&#12531;&#12473;" TargetMode="External"/><Relationship Id="rId10" Type="http://schemas.openxmlformats.org/officeDocument/2006/relationships/image" Target="../media/image247.png"/><Relationship Id="rId4" Type="http://schemas.openxmlformats.org/officeDocument/2006/relationships/image" Target="../media/image242.png"/><Relationship Id="rId9" Type="http://schemas.openxmlformats.org/officeDocument/2006/relationships/image" Target="../media/image195.png"/><Relationship Id="rId14" Type="http://schemas.openxmlformats.org/officeDocument/2006/relationships/image" Target="../media/image251.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9.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learn.microsoft.com/ja-jp/azure/databricks/security/network/" TargetMode="Externa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34.png"/><Relationship Id="rId10" Type="http://schemas.openxmlformats.org/officeDocument/2006/relationships/image" Target="../media/image24.png"/><Relationship Id="rId4" Type="http://schemas.openxmlformats.org/officeDocument/2006/relationships/hyperlink" Target="https://learn.microsoft.com/ja-jp/azure/databricks/security/network/" TargetMode="Externa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75895"/>
          </a:xfrm>
          <a:prstGeom prst="rect">
            <a:avLst/>
          </a:prstGeom>
          <a:solidFill>
            <a:srgbClr val="FF8A00"/>
          </a:solidFill>
          <a:ln/>
        </p:spPr>
        <p:txBody>
          <a:bodyPr/>
          <a:lstStyle/>
          <a:p>
            <a:endParaRPr lang="ja-JP" altLang="en-US"/>
          </a:p>
        </p:txBody>
      </p:sp>
      <p:sp>
        <p:nvSpPr>
          <p:cNvPr id="4" name="Shape 2"/>
          <p:cNvSpPr/>
          <p:nvPr/>
        </p:nvSpPr>
        <p:spPr>
          <a:xfrm>
            <a:off x="11582705" y="0"/>
            <a:ext cx="609905" cy="6858000"/>
          </a:xfrm>
          <a:prstGeom prst="rect">
            <a:avLst/>
          </a:prstGeom>
          <a:solidFill>
            <a:srgbClr val="1B5FA7"/>
          </a:solidFill>
          <a:ln/>
        </p:spPr>
        <p:txBody>
          <a:bodyPr/>
          <a:lstStyle/>
          <a:p>
            <a:endParaRPr lang="ja-JP" altLang="en-US"/>
          </a:p>
        </p:txBody>
      </p:sp>
      <p:pic>
        <p:nvPicPr>
          <p:cNvPr id="5" name="Image 0" descr="preencoded.png"/>
          <p:cNvPicPr>
            <a:picLocks noChangeAspect="1"/>
          </p:cNvPicPr>
          <p:nvPr/>
        </p:nvPicPr>
        <p:blipFill>
          <a:blip r:embed="rId3"/>
          <a:srcRect t="-11" b="-11"/>
          <a:stretch/>
        </p:blipFill>
        <p:spPr>
          <a:xfrm>
            <a:off x="0" y="4429354"/>
            <a:ext cx="12191695" cy="1524305"/>
          </a:xfrm>
          <a:prstGeom prst="rect">
            <a:avLst/>
          </a:prstGeom>
        </p:spPr>
      </p:pic>
      <p:pic>
        <p:nvPicPr>
          <p:cNvPr id="6" name="Image 1" descr="preencoded.png"/>
          <p:cNvPicPr>
            <a:picLocks noChangeAspect="1"/>
          </p:cNvPicPr>
          <p:nvPr/>
        </p:nvPicPr>
        <p:blipFill>
          <a:blip r:embed="rId4"/>
          <a:srcRect t="-17" b="-17"/>
          <a:stretch/>
        </p:blipFill>
        <p:spPr>
          <a:xfrm>
            <a:off x="0" y="5905195"/>
            <a:ext cx="12191695" cy="952805"/>
          </a:xfrm>
          <a:prstGeom prst="rect">
            <a:avLst/>
          </a:prstGeom>
        </p:spPr>
      </p:pic>
      <p:pic>
        <p:nvPicPr>
          <p:cNvPr id="7" name="Image 2" descr="preencoded.png"/>
          <p:cNvPicPr>
            <a:picLocks noChangeAspect="1"/>
          </p:cNvPicPr>
          <p:nvPr/>
        </p:nvPicPr>
        <p:blipFill>
          <a:blip r:embed="rId5"/>
          <a:srcRect l="-57" r="-57"/>
          <a:stretch/>
        </p:blipFill>
        <p:spPr>
          <a:xfrm>
            <a:off x="5658307" y="761695"/>
            <a:ext cx="400507" cy="457200"/>
          </a:xfrm>
          <a:prstGeom prst="rect">
            <a:avLst/>
          </a:prstGeom>
        </p:spPr>
      </p:pic>
      <p:pic>
        <p:nvPicPr>
          <p:cNvPr id="8" name="Image 3" descr="preencoded.png"/>
          <p:cNvPicPr>
            <a:picLocks noChangeAspect="1"/>
          </p:cNvPicPr>
          <p:nvPr/>
        </p:nvPicPr>
        <p:blipFill>
          <a:blip r:embed="rId6"/>
          <a:srcRect l="-57" r="-57"/>
          <a:stretch/>
        </p:blipFill>
        <p:spPr>
          <a:xfrm>
            <a:off x="6133795" y="761695"/>
            <a:ext cx="400507" cy="457200"/>
          </a:xfrm>
          <a:prstGeom prst="rect">
            <a:avLst/>
          </a:prstGeom>
        </p:spPr>
      </p:pic>
      <p:sp>
        <p:nvSpPr>
          <p:cNvPr id="9" name="Text 3"/>
          <p:cNvSpPr txBox="1"/>
          <p:nvPr/>
        </p:nvSpPr>
        <p:spPr>
          <a:xfrm>
            <a:off x="3381451" y="1314907"/>
            <a:ext cx="5867705" cy="829361"/>
          </a:xfrm>
          <a:prstGeom prst="rect">
            <a:avLst/>
          </a:prstGeom>
          <a:noFill/>
          <a:ln/>
        </p:spPr>
        <p:txBody>
          <a:bodyPr wrap="square" lIns="0" tIns="0" rIns="0" bIns="0" rtlCol="0" anchor="ctr"/>
          <a:lstStyle/>
          <a:p>
            <a:pPr marL="0" indent="0" algn="ctr">
              <a:buNone/>
            </a:pPr>
            <a:r>
              <a:rPr lang="en-US" sz="4500" b="1" dirty="0">
                <a:solidFill>
                  <a:srgbClr val="1B5FA7"/>
                </a:solidFill>
                <a:latin typeface="Noto Sans JP" pitchFamily="34" charset="0"/>
                <a:ea typeface="Noto Sans JP" pitchFamily="34" charset="-122"/>
                <a:cs typeface="Noto Sans JP" pitchFamily="34" charset="-120"/>
              </a:rPr>
              <a:t>Databricks の全体像</a:t>
            </a:r>
            <a:endParaRPr lang="en-US" sz="4500" dirty="0"/>
          </a:p>
        </p:txBody>
      </p:sp>
      <p:sp>
        <p:nvSpPr>
          <p:cNvPr id="10" name="Text 4"/>
          <p:cNvSpPr txBox="1"/>
          <p:nvPr/>
        </p:nvSpPr>
        <p:spPr>
          <a:xfrm>
            <a:off x="2846527" y="2190902"/>
            <a:ext cx="6762902" cy="495605"/>
          </a:xfrm>
          <a:prstGeom prst="rect">
            <a:avLst/>
          </a:prstGeom>
          <a:noFill/>
          <a:ln/>
        </p:spPr>
        <p:txBody>
          <a:bodyPr wrap="square" lIns="0" tIns="0" rIns="0" bIns="0" rtlCol="0" anchor="ctr"/>
          <a:lstStyle/>
          <a:p>
            <a:pPr marL="0" indent="0" algn="ctr">
              <a:buNone/>
            </a:pPr>
            <a:r>
              <a:rPr lang="en-US" sz="2700" dirty="0">
                <a:solidFill>
                  <a:srgbClr val="333333"/>
                </a:solidFill>
                <a:latin typeface="Noto Sans JP" pitchFamily="34" charset="0"/>
                <a:ea typeface="Noto Sans JP" pitchFamily="34" charset="-122"/>
                <a:cs typeface="Noto Sans JP" pitchFamily="34" charset="-120"/>
              </a:rPr>
              <a:t>データインテリジェンスプラットフォーム</a:t>
            </a:r>
            <a:endParaRPr lang="en-US" sz="2700" dirty="0"/>
          </a:p>
        </p:txBody>
      </p:sp>
      <p:sp>
        <p:nvSpPr>
          <p:cNvPr id="11" name="Shape 5"/>
          <p:cNvSpPr/>
          <p:nvPr/>
        </p:nvSpPr>
        <p:spPr>
          <a:xfrm>
            <a:off x="5639105" y="3086100"/>
            <a:ext cx="914400" cy="38405"/>
          </a:xfrm>
          <a:prstGeom prst="rect">
            <a:avLst/>
          </a:prstGeom>
          <a:solidFill>
            <a:srgbClr val="FF8A00"/>
          </a:solidFill>
          <a:ln/>
        </p:spPr>
        <p:txBody>
          <a:bodyPr/>
          <a:lstStyle/>
          <a:p>
            <a:endParaRPr lang="ja-JP" altLang="en-US"/>
          </a:p>
        </p:txBody>
      </p:sp>
      <p:sp>
        <p:nvSpPr>
          <p:cNvPr id="12" name="Text 6"/>
          <p:cNvSpPr txBox="1"/>
          <p:nvPr/>
        </p:nvSpPr>
        <p:spPr>
          <a:xfrm>
            <a:off x="5640934" y="3571646"/>
            <a:ext cx="1057961" cy="277063"/>
          </a:xfrm>
          <a:prstGeom prst="rect">
            <a:avLst/>
          </a:prstGeom>
          <a:noFill/>
          <a:ln/>
        </p:spPr>
        <p:txBody>
          <a:bodyPr wrap="square" lIns="0" tIns="0" rIns="0" bIns="0" rtlCol="0" anchor="ctr"/>
          <a:lstStyle/>
          <a:p>
            <a:pPr marL="0" indent="0" algn="l">
              <a:buNone/>
            </a:pPr>
            <a:r>
              <a:rPr lang="en-US" sz="1500" dirty="0">
                <a:solidFill>
                  <a:srgbClr val="555555"/>
                </a:solidFill>
                <a:latin typeface="Noto Sans JP" pitchFamily="34" charset="0"/>
                <a:ea typeface="Noto Sans JP" pitchFamily="34" charset="-122"/>
                <a:cs typeface="Noto Sans JP" pitchFamily="34" charset="-120"/>
              </a:rPr>
              <a:t>2025年9月</a:t>
            </a:r>
            <a:endParaRPr lang="en-US" sz="1500" dirty="0"/>
          </a:p>
        </p:txBody>
      </p:sp>
      <p:pic>
        <p:nvPicPr>
          <p:cNvPr id="13" name="Picture 2">
            <a:extLst>
              <a:ext uri="{FF2B5EF4-FFF2-40B4-BE49-F238E27FC236}">
                <a16:creationId xmlns:a16="http://schemas.microsoft.com/office/drawing/2014/main" id="{8C731669-C53A-C9F8-2D14-2D87F3D42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04" y="384048"/>
            <a:ext cx="1760220" cy="17602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1D8E91F1-83DC-824D-A501-24A0348D3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04" y="3109875"/>
            <a:ext cx="3303728" cy="3303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91CBFF5-3478-7E65-E83B-F93CE94A35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5659" y="3124505"/>
            <a:ext cx="3303728" cy="3303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01368BA-84E7-DAE3-734C-A4E77D305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2485" y="110185"/>
            <a:ext cx="1760220" cy="1760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74295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129077"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サーバレス vs クラシックコンピュート</a:t>
            </a:r>
            <a:endParaRPr lang="en-US" sz="1300" dirty="0"/>
          </a:p>
        </p:txBody>
      </p:sp>
      <p:sp>
        <p:nvSpPr>
          <p:cNvPr id="5" name="Shape 3"/>
          <p:cNvSpPr/>
          <p:nvPr/>
        </p:nvSpPr>
        <p:spPr>
          <a:xfrm>
            <a:off x="647395" y="1083564"/>
            <a:ext cx="4800600" cy="5724144"/>
          </a:xfrm>
          <a:prstGeom prst="roundRect">
            <a:avLst>
              <a:gd name="adj" fmla="val 302"/>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6" name="Shape 4"/>
          <p:cNvSpPr/>
          <p:nvPr/>
        </p:nvSpPr>
        <p:spPr>
          <a:xfrm>
            <a:off x="800100" y="1236269"/>
            <a:ext cx="1876349" cy="2600554"/>
          </a:xfrm>
          <a:prstGeom prst="roundRect">
            <a:avLst>
              <a:gd name="adj" fmla="val 1979"/>
            </a:avLst>
          </a:prstGeom>
          <a:solidFill>
            <a:srgbClr val="E7F0FD"/>
          </a:solidFill>
          <a:ln/>
          <a:effectLst>
            <a:outerShdw blurRad="12700" dist="12700" dir="16200000" algn="bl" rotWithShape="0">
              <a:srgbClr val="000000">
                <a:alpha val="75000"/>
              </a:srgbClr>
            </a:outerShdw>
          </a:effectLst>
        </p:spPr>
        <p:txBody>
          <a:bodyPr/>
          <a:lstStyle/>
          <a:p>
            <a:endParaRPr lang="ja-JP" altLang="en-US"/>
          </a:p>
        </p:txBody>
      </p:sp>
      <p:pic>
        <p:nvPicPr>
          <p:cNvPr id="7" name="Image 0" descr="preencoded.png"/>
          <p:cNvPicPr>
            <a:picLocks noChangeAspect="1"/>
          </p:cNvPicPr>
          <p:nvPr/>
        </p:nvPicPr>
        <p:blipFill>
          <a:blip r:embed="rId3"/>
          <a:srcRect l="-27" r="-27"/>
          <a:stretch/>
        </p:blipFill>
        <p:spPr>
          <a:xfrm>
            <a:off x="1522476" y="1388059"/>
            <a:ext cx="428854" cy="342900"/>
          </a:xfrm>
          <a:prstGeom prst="rect">
            <a:avLst/>
          </a:prstGeom>
        </p:spPr>
      </p:pic>
      <p:sp>
        <p:nvSpPr>
          <p:cNvPr id="8" name="Text 5"/>
          <p:cNvSpPr txBox="1"/>
          <p:nvPr/>
        </p:nvSpPr>
        <p:spPr>
          <a:xfrm>
            <a:off x="975665" y="1812341"/>
            <a:ext cx="1638605" cy="457200"/>
          </a:xfrm>
          <a:prstGeom prst="rect">
            <a:avLst/>
          </a:prstGeom>
          <a:noFill/>
          <a:ln/>
        </p:spPr>
        <p:txBody>
          <a:bodyPr wrap="square" lIns="0" tIns="0" rIns="0" bIns="0" rtlCol="0" anchor="ctr"/>
          <a:lstStyle/>
          <a:p>
            <a:pPr marL="0" indent="0" algn="ctr">
              <a:buNone/>
            </a:pPr>
            <a:r>
              <a:rPr lang="en-US" sz="1200" b="1" dirty="0">
                <a:solidFill>
                  <a:srgbClr val="1B5FA7"/>
                </a:solidFill>
                <a:latin typeface="Noto Sans JP" pitchFamily="34" charset="0"/>
                <a:ea typeface="Noto Sans JP" pitchFamily="34" charset="-122"/>
                <a:cs typeface="Noto Sans JP" pitchFamily="34" charset="-120"/>
              </a:rPr>
              <a:t>サーバレスコンピュート</a:t>
            </a:r>
            <a:endParaRPr lang="en-US" sz="1200" dirty="0"/>
          </a:p>
        </p:txBody>
      </p:sp>
      <p:sp>
        <p:nvSpPr>
          <p:cNvPr id="9" name="Text 6"/>
          <p:cNvSpPr txBox="1"/>
          <p:nvPr/>
        </p:nvSpPr>
        <p:spPr>
          <a:xfrm>
            <a:off x="952805" y="23838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Databricksが管理するアカウント内で実行</a:t>
            </a:r>
            <a:endParaRPr lang="en-US" sz="1000" dirty="0"/>
          </a:p>
        </p:txBody>
      </p:sp>
      <p:sp>
        <p:nvSpPr>
          <p:cNvPr id="10" name="Text 7"/>
          <p:cNvSpPr txBox="1"/>
          <p:nvPr/>
        </p:nvSpPr>
        <p:spPr>
          <a:xfrm>
            <a:off x="952805" y="28410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すぐに使えるオンデマンドリソース</a:t>
            </a:r>
            <a:endParaRPr lang="en-US" sz="1000" dirty="0"/>
          </a:p>
        </p:txBody>
      </p:sp>
      <p:sp>
        <p:nvSpPr>
          <p:cNvPr id="11" name="Text 8"/>
          <p:cNvSpPr txBox="1"/>
          <p:nvPr/>
        </p:nvSpPr>
        <p:spPr>
          <a:xfrm>
            <a:off x="952805" y="32982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自動スケーリングと管理の簡素化</a:t>
            </a:r>
            <a:endParaRPr lang="en-US" sz="1000" dirty="0"/>
          </a:p>
        </p:txBody>
      </p:sp>
      <p:sp>
        <p:nvSpPr>
          <p:cNvPr id="12" name="Text 9"/>
          <p:cNvSpPr txBox="1"/>
          <p:nvPr/>
        </p:nvSpPr>
        <p:spPr>
          <a:xfrm>
            <a:off x="2907792" y="2361895"/>
            <a:ext cx="457200" cy="333756"/>
          </a:xfrm>
          <a:prstGeom prst="rect">
            <a:avLst/>
          </a:prstGeom>
          <a:noFill/>
          <a:ln/>
        </p:spPr>
        <p:txBody>
          <a:bodyPr wrap="square" lIns="0" tIns="0" rIns="0" bIns="0" rtlCol="0" anchor="ctr"/>
          <a:lstStyle/>
          <a:p>
            <a:pPr marL="0" indent="0" algn="l">
              <a:buNone/>
            </a:pPr>
            <a:r>
              <a:rPr lang="en-US" sz="1800" b="1" dirty="0">
                <a:solidFill>
                  <a:srgbClr val="666666"/>
                </a:solidFill>
                <a:latin typeface="Noto Sans JP" pitchFamily="34" charset="0"/>
                <a:ea typeface="Noto Sans JP" pitchFamily="34" charset="-122"/>
                <a:cs typeface="Noto Sans JP" pitchFamily="34" charset="-120"/>
              </a:rPr>
              <a:t>VS</a:t>
            </a:r>
            <a:endParaRPr lang="en-US" sz="1800" dirty="0"/>
          </a:p>
        </p:txBody>
      </p:sp>
      <p:sp>
        <p:nvSpPr>
          <p:cNvPr id="13" name="Shape 10"/>
          <p:cNvSpPr/>
          <p:nvPr/>
        </p:nvSpPr>
        <p:spPr>
          <a:xfrm>
            <a:off x="3422599" y="1236269"/>
            <a:ext cx="1876349" cy="2600554"/>
          </a:xfrm>
          <a:prstGeom prst="roundRect">
            <a:avLst>
              <a:gd name="adj" fmla="val 1979"/>
            </a:avLst>
          </a:prstGeom>
          <a:solidFill>
            <a:srgbClr val="FFF4EA"/>
          </a:solidFill>
          <a:ln/>
          <a:effectLst>
            <a:outerShdw blurRad="12700" dist="12700" dir="16200000" algn="bl" rotWithShape="0">
              <a:srgbClr val="000000">
                <a:alpha val="75000"/>
              </a:srgbClr>
            </a:outerShdw>
          </a:effectLst>
        </p:spPr>
        <p:txBody>
          <a:bodyPr/>
          <a:lstStyle/>
          <a:p>
            <a:endParaRPr lang="ja-JP" altLang="en-US"/>
          </a:p>
        </p:txBody>
      </p:sp>
      <p:pic>
        <p:nvPicPr>
          <p:cNvPr id="14" name="Image 1" descr="preencoded.png"/>
          <p:cNvPicPr>
            <a:picLocks noChangeAspect="1"/>
          </p:cNvPicPr>
          <p:nvPr/>
        </p:nvPicPr>
        <p:blipFill>
          <a:blip r:embed="rId4"/>
          <a:srcRect/>
          <a:stretch/>
        </p:blipFill>
        <p:spPr>
          <a:xfrm>
            <a:off x="4187952" y="1388059"/>
            <a:ext cx="342900" cy="342900"/>
          </a:xfrm>
          <a:prstGeom prst="rect">
            <a:avLst/>
          </a:prstGeom>
        </p:spPr>
      </p:pic>
      <p:sp>
        <p:nvSpPr>
          <p:cNvPr id="15" name="Text 11"/>
          <p:cNvSpPr txBox="1"/>
          <p:nvPr/>
        </p:nvSpPr>
        <p:spPr>
          <a:xfrm>
            <a:off x="3599078" y="1812341"/>
            <a:ext cx="1638605" cy="457200"/>
          </a:xfrm>
          <a:prstGeom prst="rect">
            <a:avLst/>
          </a:prstGeom>
          <a:noFill/>
          <a:ln/>
        </p:spPr>
        <p:txBody>
          <a:bodyPr wrap="square" lIns="0" tIns="0" rIns="0" bIns="0" rtlCol="0" anchor="ctr"/>
          <a:lstStyle/>
          <a:p>
            <a:pPr marL="0" indent="0" algn="ctr">
              <a:buNone/>
            </a:pPr>
            <a:r>
              <a:rPr lang="en-US" sz="1200" b="1" dirty="0">
                <a:solidFill>
                  <a:srgbClr val="FF8A00"/>
                </a:solidFill>
                <a:latin typeface="Noto Sans JP" pitchFamily="34" charset="0"/>
                <a:ea typeface="Noto Sans JP" pitchFamily="34" charset="-122"/>
                <a:cs typeface="Noto Sans JP" pitchFamily="34" charset="-120"/>
              </a:rPr>
              <a:t>クラシックコンピュート</a:t>
            </a:r>
            <a:endParaRPr lang="en-US" sz="1200" dirty="0"/>
          </a:p>
        </p:txBody>
      </p:sp>
      <p:sp>
        <p:nvSpPr>
          <p:cNvPr id="16" name="Text 12"/>
          <p:cNvSpPr txBox="1"/>
          <p:nvPr/>
        </p:nvSpPr>
        <p:spPr>
          <a:xfrm>
            <a:off x="3575304" y="23838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顧客のAzureサブスクリプション内で実行</a:t>
            </a:r>
            <a:endParaRPr lang="en-US" sz="1000" dirty="0"/>
          </a:p>
        </p:txBody>
      </p:sp>
      <p:sp>
        <p:nvSpPr>
          <p:cNvPr id="17" name="Text 13"/>
          <p:cNvSpPr txBox="1"/>
          <p:nvPr/>
        </p:nvSpPr>
        <p:spPr>
          <a:xfrm>
            <a:off x="3575304" y="28410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VNet統合と完全なネットワーク制御</a:t>
            </a:r>
            <a:endParaRPr lang="en-US" sz="1000" dirty="0"/>
          </a:p>
        </p:txBody>
      </p:sp>
      <p:sp>
        <p:nvSpPr>
          <p:cNvPr id="18" name="Text 14"/>
          <p:cNvSpPr txBox="1"/>
          <p:nvPr/>
        </p:nvSpPr>
        <p:spPr>
          <a:xfrm>
            <a:off x="3575304" y="3298241"/>
            <a:ext cx="1672438" cy="381305"/>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特殊なハードウェア要件に対応</a:t>
            </a:r>
            <a:endParaRPr lang="en-US" sz="1000" dirty="0"/>
          </a:p>
        </p:txBody>
      </p:sp>
      <p:pic>
        <p:nvPicPr>
          <p:cNvPr id="19" name="Image 2" descr="https://page.gensparksite.com/slides_images/380ee785778c70cc4f877805c0c51dcf.png"/>
          <p:cNvPicPr>
            <a:picLocks noChangeAspect="1"/>
          </p:cNvPicPr>
          <p:nvPr/>
        </p:nvPicPr>
        <p:blipFill>
          <a:blip r:embed="rId5"/>
          <a:srcRect t="1621" b="1621"/>
          <a:stretch/>
        </p:blipFill>
        <p:spPr>
          <a:xfrm>
            <a:off x="800100" y="4059936"/>
            <a:ext cx="4496105" cy="2133295"/>
          </a:xfrm>
          <a:prstGeom prst="rect">
            <a:avLst/>
          </a:prstGeom>
        </p:spPr>
      </p:pic>
      <p:sp>
        <p:nvSpPr>
          <p:cNvPr id="20" name="Text 15"/>
          <p:cNvSpPr txBox="1"/>
          <p:nvPr/>
        </p:nvSpPr>
        <p:spPr>
          <a:xfrm>
            <a:off x="1297534" y="6270041"/>
            <a:ext cx="360547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Databricksのサーバレス/クラシックアーキテクチャの概要</a:t>
            </a:r>
            <a:endParaRPr lang="en-US" sz="1000" dirty="0"/>
          </a:p>
        </p:txBody>
      </p:sp>
      <p:sp>
        <p:nvSpPr>
          <p:cNvPr id="21" name="Text 16"/>
          <p:cNvSpPr txBox="1"/>
          <p:nvPr/>
        </p:nvSpPr>
        <p:spPr>
          <a:xfrm>
            <a:off x="1559052" y="6488582"/>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22" name="Text 17"/>
          <p:cNvSpPr txBox="1"/>
          <p:nvPr/>
        </p:nvSpPr>
        <p:spPr>
          <a:xfrm>
            <a:off x="1819656" y="6488582"/>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6"/>
              </a:rPr>
              <a:t>Microsoft Learn - Azure Databricks公式ドキュメント</a:t>
            </a:r>
            <a:endParaRPr lang="en-US" sz="900" dirty="0"/>
          </a:p>
        </p:txBody>
      </p:sp>
      <p:sp>
        <p:nvSpPr>
          <p:cNvPr id="23" name="Text 18"/>
          <p:cNvSpPr txBox="1"/>
          <p:nvPr/>
        </p:nvSpPr>
        <p:spPr>
          <a:xfrm>
            <a:off x="6476695" y="800100"/>
            <a:ext cx="35295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2つのコンピュートモデル</a:t>
            </a:r>
            <a:endParaRPr lang="en-US" sz="2200" dirty="0"/>
          </a:p>
        </p:txBody>
      </p:sp>
      <p:sp>
        <p:nvSpPr>
          <p:cNvPr id="24" name="Shape 19"/>
          <p:cNvSpPr/>
          <p:nvPr/>
        </p:nvSpPr>
        <p:spPr>
          <a:xfrm>
            <a:off x="6476695" y="1410005"/>
            <a:ext cx="609905" cy="38405"/>
          </a:xfrm>
          <a:prstGeom prst="rect">
            <a:avLst/>
          </a:prstGeom>
          <a:solidFill>
            <a:srgbClr val="FF8A00"/>
          </a:solidFill>
          <a:ln/>
        </p:spPr>
        <p:txBody>
          <a:bodyPr/>
          <a:lstStyle/>
          <a:p>
            <a:endParaRPr lang="ja-JP" altLang="en-US"/>
          </a:p>
        </p:txBody>
      </p:sp>
      <p:sp>
        <p:nvSpPr>
          <p:cNvPr id="25" name="Text 20"/>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Databricksでは、ワークロードの特性や要件に合わせて2種類のコンピュートモデルを選択できます。両者の違いと最適な使い分けを理解することで、コスト効率と性能を最適化できます。</a:t>
            </a:r>
            <a:endParaRPr lang="en-US" sz="1200" dirty="0"/>
          </a:p>
        </p:txBody>
      </p:sp>
      <p:sp>
        <p:nvSpPr>
          <p:cNvPr id="26" name="Text 21"/>
          <p:cNvSpPr txBox="1"/>
          <p:nvPr/>
        </p:nvSpPr>
        <p:spPr>
          <a:xfrm>
            <a:off x="6476695" y="2523744"/>
            <a:ext cx="1329538" cy="247802"/>
          </a:xfrm>
          <a:prstGeom prst="rect">
            <a:avLst/>
          </a:prstGeom>
          <a:noFill/>
          <a:ln/>
        </p:spPr>
        <p:txBody>
          <a:bodyPr wrap="square" lIns="0" tIns="0" rIns="0" bIns="0" rtlCol="0" anchor="ctr"/>
          <a:lstStyle/>
          <a:p>
            <a:pPr marL="0" indent="0" algn="l">
              <a:buNone/>
            </a:pPr>
            <a:r>
              <a:rPr lang="en-US" sz="1300" dirty="0">
                <a:solidFill>
                  <a:srgbClr val="1B5FA7"/>
                </a:solidFill>
                <a:latin typeface="Noto Sans JP" pitchFamily="34" charset="0"/>
                <a:ea typeface="Noto Sans JP" pitchFamily="34" charset="-122"/>
                <a:cs typeface="Noto Sans JP" pitchFamily="34" charset="-120"/>
              </a:rPr>
              <a:t>主な違いと特徴</a:t>
            </a:r>
            <a:endParaRPr lang="en-US" sz="1300" dirty="0"/>
          </a:p>
        </p:txBody>
      </p:sp>
      <p:sp>
        <p:nvSpPr>
          <p:cNvPr id="27" name="Shape 22"/>
          <p:cNvSpPr/>
          <p:nvPr/>
        </p:nvSpPr>
        <p:spPr>
          <a:xfrm>
            <a:off x="6476695" y="2971800"/>
            <a:ext cx="190195" cy="190195"/>
          </a:xfrm>
          <a:prstGeom prst="roundRect">
            <a:avLst>
              <a:gd name="adj" fmla="val 480770"/>
            </a:avLst>
          </a:prstGeom>
          <a:solidFill>
            <a:srgbClr val="1B5FA7"/>
          </a:solidFill>
          <a:ln/>
        </p:spPr>
        <p:txBody>
          <a:bodyPr/>
          <a:lstStyle/>
          <a:p>
            <a:endParaRPr lang="ja-JP" altLang="en-US"/>
          </a:p>
        </p:txBody>
      </p:sp>
      <p:sp>
        <p:nvSpPr>
          <p:cNvPr id="28" name="Text 23"/>
          <p:cNvSpPr txBox="1"/>
          <p:nvPr/>
        </p:nvSpPr>
        <p:spPr>
          <a:xfrm>
            <a:off x="6782105" y="2933395"/>
            <a:ext cx="8860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実行環境：</a:t>
            </a:r>
            <a:endParaRPr lang="en-US" sz="1200" dirty="0"/>
          </a:p>
        </p:txBody>
      </p:sp>
      <p:sp>
        <p:nvSpPr>
          <p:cNvPr id="29" name="Text 24"/>
          <p:cNvSpPr txBox="1"/>
          <p:nvPr/>
        </p:nvSpPr>
        <p:spPr>
          <a:xfrm>
            <a:off x="6782105" y="2933395"/>
            <a:ext cx="49816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サーバレスはDatabricksアカウント内、クラシックは顧客のAzureサブスクリプション内</a:t>
            </a:r>
            <a:endParaRPr lang="en-US" sz="1200" dirty="0"/>
          </a:p>
        </p:txBody>
      </p:sp>
      <p:sp>
        <p:nvSpPr>
          <p:cNvPr id="30" name="Shape 25"/>
          <p:cNvSpPr/>
          <p:nvPr/>
        </p:nvSpPr>
        <p:spPr>
          <a:xfrm>
            <a:off x="6476695" y="3543300"/>
            <a:ext cx="190195" cy="190195"/>
          </a:xfrm>
          <a:prstGeom prst="roundRect">
            <a:avLst>
              <a:gd name="adj" fmla="val 480770"/>
            </a:avLst>
          </a:prstGeom>
          <a:solidFill>
            <a:srgbClr val="1B5FA7"/>
          </a:solidFill>
          <a:ln/>
        </p:spPr>
        <p:txBody>
          <a:bodyPr/>
          <a:lstStyle/>
          <a:p>
            <a:endParaRPr lang="ja-JP" altLang="en-US"/>
          </a:p>
        </p:txBody>
      </p:sp>
      <p:sp>
        <p:nvSpPr>
          <p:cNvPr id="31" name="Text 26"/>
          <p:cNvSpPr txBox="1"/>
          <p:nvPr/>
        </p:nvSpPr>
        <p:spPr>
          <a:xfrm>
            <a:off x="6782105" y="350489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a:t>
            </a:r>
            <a:endParaRPr lang="en-US" sz="1200" dirty="0"/>
          </a:p>
        </p:txBody>
      </p:sp>
      <p:sp>
        <p:nvSpPr>
          <p:cNvPr id="32" name="Text 27"/>
          <p:cNvSpPr txBox="1"/>
          <p:nvPr/>
        </p:nvSpPr>
        <p:spPr>
          <a:xfrm>
            <a:off x="6782105" y="3504895"/>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サーバレスは複数レイヤーのセキュリティ分離、クラシックはVNet統合</a:t>
            </a:r>
            <a:endParaRPr lang="en-US" sz="1200" dirty="0"/>
          </a:p>
        </p:txBody>
      </p:sp>
      <p:sp>
        <p:nvSpPr>
          <p:cNvPr id="33" name="Shape 28"/>
          <p:cNvSpPr/>
          <p:nvPr/>
        </p:nvSpPr>
        <p:spPr>
          <a:xfrm>
            <a:off x="6476695" y="4114800"/>
            <a:ext cx="190195" cy="190195"/>
          </a:xfrm>
          <a:prstGeom prst="roundRect">
            <a:avLst>
              <a:gd name="adj" fmla="val 480770"/>
            </a:avLst>
          </a:prstGeom>
          <a:solidFill>
            <a:srgbClr val="1B5FA7"/>
          </a:solidFill>
          <a:ln/>
        </p:spPr>
        <p:txBody>
          <a:bodyPr/>
          <a:lstStyle/>
          <a:p>
            <a:endParaRPr lang="ja-JP" altLang="en-US"/>
          </a:p>
        </p:txBody>
      </p:sp>
      <p:sp>
        <p:nvSpPr>
          <p:cNvPr id="34" name="Text 29"/>
          <p:cNvSpPr txBox="1"/>
          <p:nvPr/>
        </p:nvSpPr>
        <p:spPr>
          <a:xfrm>
            <a:off x="6782105" y="4076395"/>
            <a:ext cx="8860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起動速度：</a:t>
            </a:r>
            <a:endParaRPr lang="en-US" sz="1200" dirty="0"/>
          </a:p>
        </p:txBody>
      </p:sp>
      <p:sp>
        <p:nvSpPr>
          <p:cNvPr id="35" name="Text 30"/>
          <p:cNvSpPr txBox="1"/>
          <p:nvPr/>
        </p:nvSpPr>
        <p:spPr>
          <a:xfrm>
            <a:off x="6782105" y="4076395"/>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サーバレスは即時起動、クラシックは構成によって起動時間が変動</a:t>
            </a:r>
            <a:endParaRPr lang="en-US" sz="1200" dirty="0"/>
          </a:p>
        </p:txBody>
      </p:sp>
      <p:sp>
        <p:nvSpPr>
          <p:cNvPr id="36" name="Shape 31"/>
          <p:cNvSpPr/>
          <p:nvPr/>
        </p:nvSpPr>
        <p:spPr>
          <a:xfrm>
            <a:off x="6476695" y="4686300"/>
            <a:ext cx="190195" cy="190195"/>
          </a:xfrm>
          <a:prstGeom prst="roundRect">
            <a:avLst>
              <a:gd name="adj" fmla="val 480770"/>
            </a:avLst>
          </a:prstGeom>
          <a:solidFill>
            <a:srgbClr val="1B5FA7"/>
          </a:solidFill>
          <a:ln/>
        </p:spPr>
        <p:txBody>
          <a:bodyPr/>
          <a:lstStyle/>
          <a:p>
            <a:endParaRPr lang="ja-JP" altLang="en-US"/>
          </a:p>
        </p:txBody>
      </p:sp>
      <p:sp>
        <p:nvSpPr>
          <p:cNvPr id="37" name="Text 32"/>
          <p:cNvSpPr txBox="1"/>
          <p:nvPr/>
        </p:nvSpPr>
        <p:spPr>
          <a:xfrm>
            <a:off x="6782105" y="464789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コスト最適化：</a:t>
            </a:r>
            <a:endParaRPr lang="en-US" sz="1200" dirty="0"/>
          </a:p>
        </p:txBody>
      </p:sp>
      <p:sp>
        <p:nvSpPr>
          <p:cNvPr id="38" name="Text 33"/>
          <p:cNvSpPr txBox="1"/>
          <p:nvPr/>
        </p:nvSpPr>
        <p:spPr>
          <a:xfrm>
            <a:off x="7848295" y="4647895"/>
            <a:ext cx="3924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サーバレスは秒単位の課金と自動スケーリングで効率的</a:t>
            </a:r>
            <a:endParaRPr lang="en-US" sz="1200" dirty="0"/>
          </a:p>
        </p:txBody>
      </p:sp>
      <p:sp>
        <p:nvSpPr>
          <p:cNvPr id="39" name="Shape 34"/>
          <p:cNvSpPr/>
          <p:nvPr/>
        </p:nvSpPr>
        <p:spPr>
          <a:xfrm>
            <a:off x="6476695" y="5029200"/>
            <a:ext cx="5333695" cy="1676095"/>
          </a:xfrm>
          <a:prstGeom prst="roundRect">
            <a:avLst>
              <a:gd name="adj" fmla="val 2480"/>
            </a:avLst>
          </a:prstGeom>
          <a:solidFill>
            <a:srgbClr val="E7EFF8"/>
          </a:solidFill>
          <a:ln/>
        </p:spPr>
        <p:txBody>
          <a:bodyPr/>
          <a:lstStyle/>
          <a:p>
            <a:endParaRPr lang="ja-JP" altLang="en-US"/>
          </a:p>
        </p:txBody>
      </p:sp>
      <p:sp>
        <p:nvSpPr>
          <p:cNvPr id="40" name="Text 35"/>
          <p:cNvSpPr txBox="1"/>
          <p:nvPr/>
        </p:nvSpPr>
        <p:spPr>
          <a:xfrm>
            <a:off x="6629400" y="5181905"/>
            <a:ext cx="1191463"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使い分けの指針</a:t>
            </a:r>
            <a:endParaRPr lang="en-US" sz="1200" dirty="0"/>
          </a:p>
        </p:txBody>
      </p:sp>
      <p:pic>
        <p:nvPicPr>
          <p:cNvPr id="41" name="Image 3" descr="preencoded.png"/>
          <p:cNvPicPr>
            <a:picLocks noChangeAspect="1"/>
          </p:cNvPicPr>
          <p:nvPr/>
        </p:nvPicPr>
        <p:blipFill>
          <a:blip r:embed="rId7"/>
          <a:srcRect/>
          <a:stretch/>
        </p:blipFill>
        <p:spPr>
          <a:xfrm>
            <a:off x="6629400" y="5562295"/>
            <a:ext cx="152705" cy="152705"/>
          </a:xfrm>
          <a:prstGeom prst="rect">
            <a:avLst/>
          </a:prstGeom>
        </p:spPr>
      </p:pic>
      <p:sp>
        <p:nvSpPr>
          <p:cNvPr id="42" name="Text 36"/>
          <p:cNvSpPr txBox="1"/>
          <p:nvPr/>
        </p:nvSpPr>
        <p:spPr>
          <a:xfrm>
            <a:off x="6896405" y="552480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サーバレス向き：</a:t>
            </a:r>
            <a:endParaRPr lang="en-US" sz="1200" dirty="0"/>
          </a:p>
        </p:txBody>
      </p:sp>
      <p:sp>
        <p:nvSpPr>
          <p:cNvPr id="43" name="Text 37"/>
          <p:cNvSpPr txBox="1"/>
          <p:nvPr/>
        </p:nvSpPr>
        <p:spPr>
          <a:xfrm>
            <a:off x="6896405" y="5524805"/>
            <a:ext cx="48390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一時的ワークロード、コスト重視、素早い起動が必要、SQL分析、MLモデルサービング</a:t>
            </a:r>
            <a:endParaRPr lang="en-US" sz="1200" dirty="0"/>
          </a:p>
        </p:txBody>
      </p:sp>
      <p:pic>
        <p:nvPicPr>
          <p:cNvPr id="44" name="Image 4" descr="preencoded.png"/>
          <p:cNvPicPr>
            <a:picLocks noChangeAspect="1"/>
          </p:cNvPicPr>
          <p:nvPr/>
        </p:nvPicPr>
        <p:blipFill>
          <a:blip r:embed="rId8"/>
          <a:srcRect t="-180" b="-180"/>
          <a:stretch/>
        </p:blipFill>
        <p:spPr>
          <a:xfrm>
            <a:off x="6629400" y="6133795"/>
            <a:ext cx="190195" cy="152705"/>
          </a:xfrm>
          <a:prstGeom prst="rect">
            <a:avLst/>
          </a:prstGeom>
        </p:spPr>
      </p:pic>
      <p:sp>
        <p:nvSpPr>
          <p:cNvPr id="45" name="Text 38"/>
          <p:cNvSpPr txBox="1"/>
          <p:nvPr/>
        </p:nvSpPr>
        <p:spPr>
          <a:xfrm>
            <a:off x="6933895" y="609630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クラシック向き：</a:t>
            </a:r>
            <a:endParaRPr lang="en-US" sz="1200" dirty="0"/>
          </a:p>
        </p:txBody>
      </p:sp>
      <p:sp>
        <p:nvSpPr>
          <p:cNvPr id="46" name="Text 39"/>
          <p:cNvSpPr txBox="1"/>
          <p:nvPr/>
        </p:nvSpPr>
        <p:spPr>
          <a:xfrm>
            <a:off x="6933895" y="6096305"/>
            <a:ext cx="48298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特殊なネットワーク要件、オンプレミスリソースとの接続、GPUなど特殊ハードウェア利用時</a:t>
            </a:r>
            <a:endParaRPr lang="en-US" sz="1200" dirty="0"/>
          </a:p>
        </p:txBody>
      </p:sp>
      <p:pic>
        <p:nvPicPr>
          <p:cNvPr id="47" name="Image 5" descr="preencoded.png"/>
          <p:cNvPicPr>
            <a:picLocks noChangeAspect="1"/>
          </p:cNvPicPr>
          <p:nvPr/>
        </p:nvPicPr>
        <p:blipFill>
          <a:blip r:embed="rId9"/>
          <a:srcRect/>
          <a:stretch/>
        </p:blipFill>
        <p:spPr>
          <a:xfrm>
            <a:off x="6476695" y="6886346"/>
            <a:ext cx="133502" cy="133502"/>
          </a:xfrm>
          <a:prstGeom prst="rect">
            <a:avLst/>
          </a:prstGeom>
        </p:spPr>
      </p:pic>
      <p:sp>
        <p:nvSpPr>
          <p:cNvPr id="48" name="Text 40"/>
          <p:cNvSpPr txBox="1"/>
          <p:nvPr/>
        </p:nvSpPr>
        <p:spPr>
          <a:xfrm>
            <a:off x="6648602" y="6858000"/>
            <a:ext cx="30056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Databricks公式ドキュメントを参照</a:t>
            </a:r>
            <a:endParaRPr lang="en-US" sz="1000" dirty="0"/>
          </a:p>
        </p:txBody>
      </p:sp>
      <p:sp>
        <p:nvSpPr>
          <p:cNvPr id="49" name="Text 41"/>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8 / 55</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328977"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ワークスペースとストレージ</a:t>
            </a:r>
            <a:endParaRPr lang="en-US" sz="1300" dirty="0"/>
          </a:p>
        </p:txBody>
      </p:sp>
      <p:sp>
        <p:nvSpPr>
          <p:cNvPr id="5" name="Shape 3"/>
          <p:cNvSpPr/>
          <p:nvPr/>
        </p:nvSpPr>
        <p:spPr>
          <a:xfrm>
            <a:off x="647395" y="1983334"/>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2136038"/>
            <a:ext cx="4496105" cy="2210105"/>
          </a:xfrm>
          <a:prstGeom prst="rect">
            <a:avLst/>
          </a:prstGeom>
        </p:spPr>
      </p:pic>
      <p:sp>
        <p:nvSpPr>
          <p:cNvPr id="7" name="Text 4"/>
          <p:cNvSpPr txBox="1"/>
          <p:nvPr/>
        </p:nvSpPr>
        <p:spPr>
          <a:xfrm>
            <a:off x="1580083" y="4493362"/>
            <a:ext cx="30440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ワークスペースとストレージの関係図</a:t>
            </a:r>
            <a:endParaRPr lang="en-US" sz="1000" dirty="0"/>
          </a:p>
        </p:txBody>
      </p:sp>
      <p:sp>
        <p:nvSpPr>
          <p:cNvPr id="8" name="Text 5"/>
          <p:cNvSpPr txBox="1"/>
          <p:nvPr/>
        </p:nvSpPr>
        <p:spPr>
          <a:xfrm>
            <a:off x="1559052" y="4711903"/>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711903"/>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5330952"/>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l="-1282" r="-1282"/>
          <a:stretch/>
        </p:blipFill>
        <p:spPr>
          <a:xfrm>
            <a:off x="2328977" y="5464454"/>
            <a:ext cx="219456" cy="190195"/>
          </a:xfrm>
          <a:prstGeom prst="rect">
            <a:avLst/>
          </a:prstGeom>
        </p:spPr>
      </p:pic>
      <p:sp>
        <p:nvSpPr>
          <p:cNvPr id="12" name="Shape 8"/>
          <p:cNvSpPr/>
          <p:nvPr/>
        </p:nvSpPr>
        <p:spPr>
          <a:xfrm>
            <a:off x="2819095" y="5330952"/>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648" r="-1648"/>
          <a:stretch/>
        </p:blipFill>
        <p:spPr>
          <a:xfrm>
            <a:off x="2962656" y="5464454"/>
            <a:ext cx="171907" cy="190195"/>
          </a:xfrm>
          <a:prstGeom prst="rect">
            <a:avLst/>
          </a:prstGeom>
        </p:spPr>
      </p:pic>
      <p:sp>
        <p:nvSpPr>
          <p:cNvPr id="14" name="Shape 9"/>
          <p:cNvSpPr/>
          <p:nvPr/>
        </p:nvSpPr>
        <p:spPr>
          <a:xfrm>
            <a:off x="3429000" y="5330952"/>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38728" y="5464454"/>
            <a:ext cx="237744" cy="190195"/>
          </a:xfrm>
          <a:prstGeom prst="rect">
            <a:avLst/>
          </a:prstGeom>
        </p:spPr>
      </p:pic>
      <p:sp>
        <p:nvSpPr>
          <p:cNvPr id="16" name="Text 10"/>
          <p:cNvSpPr txBox="1"/>
          <p:nvPr/>
        </p:nvSpPr>
        <p:spPr>
          <a:xfrm>
            <a:off x="6476695" y="800100"/>
            <a:ext cx="445312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ワークスペースとストレージ管理</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10505"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Azure Databricksでは、ワークスペースとストレージの関係が明確に定義されています。各ワークスペースには専用のストレージアカウントが関連付けられます。</a:t>
            </a:r>
            <a:endParaRPr lang="en-US" sz="1200" dirty="0"/>
          </a:p>
        </p:txBody>
      </p:sp>
      <p:sp>
        <p:nvSpPr>
          <p:cNvPr id="19" name="Text 13"/>
          <p:cNvSpPr txBox="1"/>
          <p:nvPr/>
        </p:nvSpPr>
        <p:spPr>
          <a:xfrm>
            <a:off x="6705295" y="2514600"/>
            <a:ext cx="50959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ワークスペースストレージアカウント：ワークスペース作成時に自動的に作成され、システムデータ、DBFS、Unity Catalogワークスペースカタログを保存</a:t>
            </a:r>
            <a:endParaRPr lang="en-US" sz="1200" dirty="0"/>
          </a:p>
        </p:txBody>
      </p:sp>
      <p:sp>
        <p:nvSpPr>
          <p:cNvPr id="20" name="Text 14"/>
          <p:cNvSpPr txBox="1"/>
          <p:nvPr/>
        </p:nvSpPr>
        <p:spPr>
          <a:xfrm>
            <a:off x="6705295" y="3314700"/>
            <a:ext cx="52203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DBFS (Databricks File System)：dbfs:/名前空間でアクセス可能な分散ファイルシステム</a:t>
            </a:r>
            <a:endParaRPr lang="en-US" sz="1200" dirty="0"/>
          </a:p>
        </p:txBody>
      </p:sp>
      <p:sp>
        <p:nvSpPr>
          <p:cNvPr id="21" name="Text 15"/>
          <p:cNvSpPr txBox="1"/>
          <p:nvPr/>
        </p:nvSpPr>
        <p:spPr>
          <a:xfrm>
            <a:off x="6705295" y="3886200"/>
            <a:ext cx="52102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Catalogとの連携：ワークスペースカタログはUnity Catalogで自動的に有効化され、外部ロケーションとストレージ認証情報によってバックアップ</a:t>
            </a:r>
            <a:endParaRPr lang="en-US" sz="1200" dirty="0"/>
          </a:p>
        </p:txBody>
      </p:sp>
      <p:sp>
        <p:nvSpPr>
          <p:cNvPr id="22" name="Text 16"/>
          <p:cNvSpPr txBox="1"/>
          <p:nvPr/>
        </p:nvSpPr>
        <p:spPr>
          <a:xfrm>
            <a:off x="6705295" y="4686300"/>
            <a:ext cx="49917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ストレージアクセス制限：ファイアウォールサポートを有効にすることで、認可されたリソースとネットワークからのみアクセス可能</a:t>
            </a:r>
            <a:endParaRPr lang="en-US" sz="1200" dirty="0"/>
          </a:p>
        </p:txBody>
      </p:sp>
      <p:sp>
        <p:nvSpPr>
          <p:cNvPr id="23" name="Shape 17"/>
          <p:cNvSpPr/>
          <p:nvPr/>
        </p:nvSpPr>
        <p:spPr>
          <a:xfrm>
            <a:off x="6476695" y="5296205"/>
            <a:ext cx="5333695" cy="1447495"/>
          </a:xfrm>
          <a:prstGeom prst="roundRect">
            <a:avLst>
              <a:gd name="adj" fmla="val 3325"/>
            </a:avLst>
          </a:prstGeom>
          <a:solidFill>
            <a:srgbClr val="E7EFF8"/>
          </a:solidFill>
          <a:ln/>
        </p:spPr>
        <p:txBody>
          <a:bodyPr/>
          <a:lstStyle/>
          <a:p>
            <a:endParaRPr lang="ja-JP" altLang="en-US"/>
          </a:p>
        </p:txBody>
      </p:sp>
      <p:sp>
        <p:nvSpPr>
          <p:cNvPr id="24" name="Text 18"/>
          <p:cNvSpPr txBox="1"/>
          <p:nvPr/>
        </p:nvSpPr>
        <p:spPr>
          <a:xfrm>
            <a:off x="6629400" y="5447995"/>
            <a:ext cx="17812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ストレージアクセス方法</a:t>
            </a:r>
            <a:endParaRPr lang="en-US" sz="1200" dirty="0"/>
          </a:p>
        </p:txBody>
      </p:sp>
      <p:pic>
        <p:nvPicPr>
          <p:cNvPr id="25" name="Image 4" descr="preencoded.png"/>
          <p:cNvPicPr>
            <a:picLocks noChangeAspect="1"/>
          </p:cNvPicPr>
          <p:nvPr/>
        </p:nvPicPr>
        <p:blipFill>
          <a:blip r:embed="rId8"/>
          <a:srcRect/>
          <a:stretch/>
        </p:blipFill>
        <p:spPr>
          <a:xfrm>
            <a:off x="6629400" y="5790895"/>
            <a:ext cx="152705" cy="152705"/>
          </a:xfrm>
          <a:prstGeom prst="rect">
            <a:avLst/>
          </a:prstGeom>
        </p:spPr>
      </p:pic>
      <p:sp>
        <p:nvSpPr>
          <p:cNvPr id="26" name="Text 19"/>
          <p:cNvSpPr txBox="1"/>
          <p:nvPr/>
        </p:nvSpPr>
        <p:spPr>
          <a:xfrm>
            <a:off x="6858000" y="5753405"/>
            <a:ext cx="15343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DBFS Root（/dbfs）</a:t>
            </a:r>
            <a:endParaRPr lang="en-US" sz="1200" dirty="0"/>
          </a:p>
        </p:txBody>
      </p:sp>
      <p:pic>
        <p:nvPicPr>
          <p:cNvPr id="27" name="Image 5" descr="preencoded.png"/>
          <p:cNvPicPr>
            <a:picLocks noChangeAspect="1"/>
          </p:cNvPicPr>
          <p:nvPr/>
        </p:nvPicPr>
        <p:blipFill>
          <a:blip r:embed="rId9"/>
          <a:srcRect t="-180" b="-180"/>
          <a:stretch/>
        </p:blipFill>
        <p:spPr>
          <a:xfrm>
            <a:off x="9219895" y="5790895"/>
            <a:ext cx="190195" cy="152705"/>
          </a:xfrm>
          <a:prstGeom prst="rect">
            <a:avLst/>
          </a:prstGeom>
        </p:spPr>
      </p:pic>
      <p:sp>
        <p:nvSpPr>
          <p:cNvPr id="28" name="Text 20"/>
          <p:cNvSpPr txBox="1"/>
          <p:nvPr/>
        </p:nvSpPr>
        <p:spPr>
          <a:xfrm>
            <a:off x="9486900" y="5753405"/>
            <a:ext cx="11430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DBFS マウント</a:t>
            </a:r>
            <a:endParaRPr lang="en-US" sz="1200" dirty="0"/>
          </a:p>
        </p:txBody>
      </p:sp>
      <p:pic>
        <p:nvPicPr>
          <p:cNvPr id="29" name="Image 6" descr="preencoded.png"/>
          <p:cNvPicPr>
            <a:picLocks noChangeAspect="1"/>
          </p:cNvPicPr>
          <p:nvPr/>
        </p:nvPicPr>
        <p:blipFill>
          <a:blip r:embed="rId10"/>
          <a:srcRect/>
          <a:stretch/>
        </p:blipFill>
        <p:spPr>
          <a:xfrm>
            <a:off x="6629400" y="6286500"/>
            <a:ext cx="152705" cy="152705"/>
          </a:xfrm>
          <a:prstGeom prst="rect">
            <a:avLst/>
          </a:prstGeom>
        </p:spPr>
      </p:pic>
      <p:sp>
        <p:nvSpPr>
          <p:cNvPr id="30" name="Text 21"/>
          <p:cNvSpPr txBox="1"/>
          <p:nvPr/>
        </p:nvSpPr>
        <p:spPr>
          <a:xfrm>
            <a:off x="6858000" y="6248095"/>
            <a:ext cx="18672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 ボリューム</a:t>
            </a:r>
            <a:endParaRPr lang="en-US" sz="1200" dirty="0"/>
          </a:p>
        </p:txBody>
      </p:sp>
      <p:pic>
        <p:nvPicPr>
          <p:cNvPr id="31" name="Image 7" descr="preencoded.png"/>
          <p:cNvPicPr>
            <a:picLocks noChangeAspect="1"/>
          </p:cNvPicPr>
          <p:nvPr/>
        </p:nvPicPr>
        <p:blipFill>
          <a:blip r:embed="rId11"/>
          <a:srcRect t="-180" b="-180"/>
          <a:stretch/>
        </p:blipFill>
        <p:spPr>
          <a:xfrm>
            <a:off x="9219895" y="6286500"/>
            <a:ext cx="190195" cy="152705"/>
          </a:xfrm>
          <a:prstGeom prst="rect">
            <a:avLst/>
          </a:prstGeom>
        </p:spPr>
      </p:pic>
      <p:sp>
        <p:nvSpPr>
          <p:cNvPr id="32" name="Text 22"/>
          <p:cNvSpPr txBox="1"/>
          <p:nvPr/>
        </p:nvSpPr>
        <p:spPr>
          <a:xfrm>
            <a:off x="9486900" y="6133795"/>
            <a:ext cx="22485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外部クラウドストレージ直接アクセス</a:t>
            </a:r>
            <a:endParaRPr lang="en-US" sz="1200" dirty="0"/>
          </a:p>
        </p:txBody>
      </p:sp>
      <p:pic>
        <p:nvPicPr>
          <p:cNvPr id="33" name="Image 8" descr="preencoded.png"/>
          <p:cNvPicPr>
            <a:picLocks noChangeAspect="1"/>
          </p:cNvPicPr>
          <p:nvPr/>
        </p:nvPicPr>
        <p:blipFill>
          <a:blip r:embed="rId12"/>
          <a:srcRect/>
          <a:stretch/>
        </p:blipFill>
        <p:spPr>
          <a:xfrm>
            <a:off x="6476695" y="6772046"/>
            <a:ext cx="133502" cy="133502"/>
          </a:xfrm>
          <a:prstGeom prst="rect">
            <a:avLst/>
          </a:prstGeom>
        </p:spPr>
      </p:pic>
      <p:sp>
        <p:nvSpPr>
          <p:cNvPr id="34" name="Text 23"/>
          <p:cNvSpPr txBox="1"/>
          <p:nvPr/>
        </p:nvSpPr>
        <p:spPr>
          <a:xfrm>
            <a:off x="6648602" y="6743700"/>
            <a:ext cx="283372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詳細はDBFSに関する公式ドキュメントを参照</a:t>
            </a:r>
            <a:endParaRPr lang="en-US" sz="1000" dirty="0"/>
          </a:p>
        </p:txBody>
      </p:sp>
      <p:sp>
        <p:nvSpPr>
          <p:cNvPr id="35" name="Text 24"/>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9 / 55</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2191695" cy="69338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34817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ネットワークアーキテクチャ</a:t>
            </a:r>
            <a:endParaRPr lang="en-US" sz="1300" dirty="0"/>
          </a:p>
        </p:txBody>
      </p:sp>
      <p:sp>
        <p:nvSpPr>
          <p:cNvPr id="5" name="Shape 3"/>
          <p:cNvSpPr/>
          <p:nvPr/>
        </p:nvSpPr>
        <p:spPr>
          <a:xfrm>
            <a:off x="647395" y="1793138"/>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1945843"/>
            <a:ext cx="4496105" cy="2210105"/>
          </a:xfrm>
          <a:prstGeom prst="rect">
            <a:avLst/>
          </a:prstGeom>
        </p:spPr>
      </p:pic>
      <p:sp>
        <p:nvSpPr>
          <p:cNvPr id="7" name="Text 4"/>
          <p:cNvSpPr txBox="1"/>
          <p:nvPr/>
        </p:nvSpPr>
        <p:spPr>
          <a:xfrm>
            <a:off x="1466698" y="4302252"/>
            <a:ext cx="32726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Azure Databricksのネットワークアーキテクチャ概要</a:t>
            </a:r>
            <a:endParaRPr lang="en-US" sz="1000" dirty="0"/>
          </a:p>
        </p:txBody>
      </p:sp>
      <p:sp>
        <p:nvSpPr>
          <p:cNvPr id="8" name="Text 5"/>
          <p:cNvSpPr txBox="1"/>
          <p:nvPr/>
        </p:nvSpPr>
        <p:spPr>
          <a:xfrm>
            <a:off x="1559052" y="4521708"/>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521708"/>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5140757"/>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5274259"/>
            <a:ext cx="190195" cy="190195"/>
          </a:xfrm>
          <a:prstGeom prst="rect">
            <a:avLst/>
          </a:prstGeom>
        </p:spPr>
      </p:pic>
      <p:sp>
        <p:nvSpPr>
          <p:cNvPr id="12" name="Shape 8"/>
          <p:cNvSpPr/>
          <p:nvPr/>
        </p:nvSpPr>
        <p:spPr>
          <a:xfrm>
            <a:off x="2819095" y="5140757"/>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28823" y="5274259"/>
            <a:ext cx="237744" cy="190195"/>
          </a:xfrm>
          <a:prstGeom prst="rect">
            <a:avLst/>
          </a:prstGeom>
        </p:spPr>
      </p:pic>
      <p:sp>
        <p:nvSpPr>
          <p:cNvPr id="14" name="Shape 9"/>
          <p:cNvSpPr/>
          <p:nvPr/>
        </p:nvSpPr>
        <p:spPr>
          <a:xfrm>
            <a:off x="3429000" y="5140757"/>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l="-1648" r="-1648"/>
          <a:stretch/>
        </p:blipFill>
        <p:spPr>
          <a:xfrm>
            <a:off x="3571646" y="5274259"/>
            <a:ext cx="171907" cy="190195"/>
          </a:xfrm>
          <a:prstGeom prst="rect">
            <a:avLst/>
          </a:prstGeom>
        </p:spPr>
      </p:pic>
      <p:sp>
        <p:nvSpPr>
          <p:cNvPr id="16" name="Text 10"/>
          <p:cNvSpPr txBox="1"/>
          <p:nvPr/>
        </p:nvSpPr>
        <p:spPr>
          <a:xfrm>
            <a:off x="6476695" y="800100"/>
            <a:ext cx="39291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セキュアなネットワーク通信</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Databricksは多層防御のセキュアなネットワークアーキテクチャを採用し、コントロールプレーンとコンピュートプレーン間の安全な分離を実現しています。</a:t>
            </a:r>
            <a:endParaRPr lang="en-US" sz="1200" dirty="0"/>
          </a:p>
        </p:txBody>
      </p:sp>
      <p:sp>
        <p:nvSpPr>
          <p:cNvPr id="19" name="Text 13"/>
          <p:cNvSpPr txBox="1"/>
          <p:nvPr/>
        </p:nvSpPr>
        <p:spPr>
          <a:xfrm>
            <a:off x="6705295" y="25146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PrivateLink連携：Azure PrivateLink対応でコントロールプレーンとの通信をプライベート化</a:t>
            </a:r>
            <a:endParaRPr lang="en-US" sz="1200" dirty="0"/>
          </a:p>
        </p:txBody>
      </p:sp>
      <p:sp>
        <p:nvSpPr>
          <p:cNvPr id="20" name="Text 14"/>
          <p:cNvSpPr txBox="1"/>
          <p:nvPr/>
        </p:nvSpPr>
        <p:spPr>
          <a:xfrm>
            <a:off x="6705295" y="30861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VNet注入：クラスタリソースを顧客VNetに配置し、既存のネットワークポリシーを適用</a:t>
            </a:r>
            <a:endParaRPr lang="en-US" sz="1200" dirty="0"/>
          </a:p>
        </p:txBody>
      </p:sp>
      <p:sp>
        <p:nvSpPr>
          <p:cNvPr id="21" name="Text 15"/>
          <p:cNvSpPr txBox="1"/>
          <p:nvPr/>
        </p:nvSpPr>
        <p:spPr>
          <a:xfrm>
            <a:off x="6705295" y="3657600"/>
            <a:ext cx="50868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Secure Cluster Connectivity：クラスタへのSSHアクセスを排除し、セキュアなWebSocketベースの通信を実現</a:t>
            </a:r>
            <a:endParaRPr lang="en-US" sz="1200" dirty="0"/>
          </a:p>
        </p:txBody>
      </p:sp>
      <p:sp>
        <p:nvSpPr>
          <p:cNvPr id="22" name="Text 16"/>
          <p:cNvSpPr txBox="1"/>
          <p:nvPr/>
        </p:nvSpPr>
        <p:spPr>
          <a:xfrm>
            <a:off x="6705295" y="42291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IPアクセスリスト：ユーザーインターフェイスやAPIへのアクセスを特定のIPアドレス範囲に制限</a:t>
            </a:r>
            <a:endParaRPr lang="en-US" sz="1200" dirty="0"/>
          </a:p>
        </p:txBody>
      </p:sp>
      <p:sp>
        <p:nvSpPr>
          <p:cNvPr id="23" name="Shape 17"/>
          <p:cNvSpPr/>
          <p:nvPr/>
        </p:nvSpPr>
        <p:spPr>
          <a:xfrm>
            <a:off x="6476695" y="4839005"/>
            <a:ext cx="5333695" cy="1524305"/>
          </a:xfrm>
          <a:prstGeom prst="roundRect">
            <a:avLst>
              <a:gd name="adj" fmla="val 2999"/>
            </a:avLst>
          </a:prstGeom>
          <a:solidFill>
            <a:srgbClr val="E7EFF8"/>
          </a:solidFill>
          <a:ln/>
        </p:spPr>
        <p:txBody>
          <a:bodyPr/>
          <a:lstStyle/>
          <a:p>
            <a:endParaRPr lang="ja-JP" altLang="en-US"/>
          </a:p>
        </p:txBody>
      </p:sp>
      <p:sp>
        <p:nvSpPr>
          <p:cNvPr id="24" name="Text 18"/>
          <p:cNvSpPr txBox="1"/>
          <p:nvPr/>
        </p:nvSpPr>
        <p:spPr>
          <a:xfrm>
            <a:off x="6629400" y="4990795"/>
            <a:ext cx="13432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通信経路の暗号化</a:t>
            </a:r>
            <a:endParaRPr lang="en-US" sz="1200" dirty="0"/>
          </a:p>
        </p:txBody>
      </p:sp>
      <p:pic>
        <p:nvPicPr>
          <p:cNvPr id="25" name="Image 4" descr="preencoded.png"/>
          <p:cNvPicPr>
            <a:picLocks noChangeAspect="1"/>
          </p:cNvPicPr>
          <p:nvPr/>
        </p:nvPicPr>
        <p:blipFill>
          <a:blip r:embed="rId8"/>
          <a:srcRect/>
          <a:stretch/>
        </p:blipFill>
        <p:spPr>
          <a:xfrm>
            <a:off x="6629400" y="5333695"/>
            <a:ext cx="152705" cy="152705"/>
          </a:xfrm>
          <a:prstGeom prst="rect">
            <a:avLst/>
          </a:prstGeom>
        </p:spPr>
      </p:pic>
      <p:sp>
        <p:nvSpPr>
          <p:cNvPr id="26" name="Text 19"/>
          <p:cNvSpPr txBox="1"/>
          <p:nvPr/>
        </p:nvSpPr>
        <p:spPr>
          <a:xfrm>
            <a:off x="6858000" y="5296205"/>
            <a:ext cx="29151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転送中データは常にTLS 1.2以上で暗号化</a:t>
            </a:r>
            <a:endParaRPr lang="en-US" sz="1200" dirty="0"/>
          </a:p>
        </p:txBody>
      </p:sp>
      <p:pic>
        <p:nvPicPr>
          <p:cNvPr id="27" name="Image 5" descr="preencoded.png"/>
          <p:cNvPicPr>
            <a:picLocks noChangeAspect="1"/>
          </p:cNvPicPr>
          <p:nvPr/>
        </p:nvPicPr>
        <p:blipFill>
          <a:blip r:embed="rId9"/>
          <a:srcRect t="-43" b="-43"/>
          <a:stretch/>
        </p:blipFill>
        <p:spPr>
          <a:xfrm>
            <a:off x="6629400" y="5676595"/>
            <a:ext cx="133502" cy="152705"/>
          </a:xfrm>
          <a:prstGeom prst="rect">
            <a:avLst/>
          </a:prstGeom>
        </p:spPr>
      </p:pic>
      <p:sp>
        <p:nvSpPr>
          <p:cNvPr id="28" name="Text 20"/>
          <p:cNvSpPr txBox="1"/>
          <p:nvPr/>
        </p:nvSpPr>
        <p:spPr>
          <a:xfrm>
            <a:off x="6838798" y="5639105"/>
            <a:ext cx="29535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保存データは暗号化（CMEK/BYOK対応）</a:t>
            </a:r>
            <a:endParaRPr lang="en-US" sz="1200" dirty="0"/>
          </a:p>
        </p:txBody>
      </p:sp>
      <p:pic>
        <p:nvPicPr>
          <p:cNvPr id="29" name="Image 6" descr="preencoded.png"/>
          <p:cNvPicPr>
            <a:picLocks noChangeAspect="1"/>
          </p:cNvPicPr>
          <p:nvPr/>
        </p:nvPicPr>
        <p:blipFill>
          <a:blip r:embed="rId10"/>
          <a:srcRect t="-180" b="-180"/>
          <a:stretch/>
        </p:blipFill>
        <p:spPr>
          <a:xfrm>
            <a:off x="6629400" y="6019495"/>
            <a:ext cx="190195" cy="152705"/>
          </a:xfrm>
          <a:prstGeom prst="rect">
            <a:avLst/>
          </a:prstGeom>
        </p:spPr>
      </p:pic>
      <p:sp>
        <p:nvSpPr>
          <p:cNvPr id="30" name="Text 21"/>
          <p:cNvSpPr txBox="1"/>
          <p:nvPr/>
        </p:nvSpPr>
        <p:spPr>
          <a:xfrm>
            <a:off x="6896405" y="5982005"/>
            <a:ext cx="4381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サーバレスコンピュートでは顧客間の完全なネットワーク分離</a:t>
            </a:r>
            <a:endParaRPr lang="en-US" sz="1200" dirty="0"/>
          </a:p>
        </p:txBody>
      </p:sp>
      <p:pic>
        <p:nvPicPr>
          <p:cNvPr id="31" name="Image 7" descr="preencoded.png"/>
          <p:cNvPicPr>
            <a:picLocks noChangeAspect="1"/>
          </p:cNvPicPr>
          <p:nvPr/>
        </p:nvPicPr>
        <p:blipFill>
          <a:blip r:embed="rId11"/>
          <a:srcRect/>
          <a:stretch/>
        </p:blipFill>
        <p:spPr>
          <a:xfrm>
            <a:off x="6476695" y="6391656"/>
            <a:ext cx="133502" cy="133502"/>
          </a:xfrm>
          <a:prstGeom prst="rect">
            <a:avLst/>
          </a:prstGeom>
        </p:spPr>
      </p:pic>
      <p:sp>
        <p:nvSpPr>
          <p:cNvPr id="32" name="Text 22"/>
          <p:cNvSpPr txBox="1"/>
          <p:nvPr/>
        </p:nvSpPr>
        <p:spPr>
          <a:xfrm>
            <a:off x="6648602" y="6362395"/>
            <a:ext cx="433882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Databricksネットワークセキュリティドキュメントを参照</a:t>
            </a:r>
            <a:endParaRPr lang="en-US" sz="1000" dirty="0"/>
          </a:p>
        </p:txBody>
      </p:sp>
      <p:sp>
        <p:nvSpPr>
          <p:cNvPr id="33" name="Text 23"/>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10 / 55</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0440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マルチクラウド対応とリージョン戦略</a:t>
            </a:r>
            <a:endParaRPr lang="en-US" sz="1300" dirty="0"/>
          </a:p>
        </p:txBody>
      </p:sp>
      <p:sp>
        <p:nvSpPr>
          <p:cNvPr id="5" name="Shape 3"/>
          <p:cNvSpPr/>
          <p:nvPr/>
        </p:nvSpPr>
        <p:spPr>
          <a:xfrm>
            <a:off x="647395" y="1378915"/>
            <a:ext cx="4800600" cy="3534156"/>
          </a:xfrm>
          <a:prstGeom prst="roundRect">
            <a:avLst>
              <a:gd name="adj" fmla="val 558"/>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773936" y="4373575"/>
            <a:ext cx="265358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マルチクラウドアーキテクチャ</a:t>
            </a:r>
            <a:endParaRPr lang="en-US" sz="1000" dirty="0"/>
          </a:p>
        </p:txBody>
      </p:sp>
      <p:sp>
        <p:nvSpPr>
          <p:cNvPr id="8" name="Text 5"/>
          <p:cNvSpPr txBox="1"/>
          <p:nvPr/>
        </p:nvSpPr>
        <p:spPr>
          <a:xfrm>
            <a:off x="2263140" y="4593031"/>
            <a:ext cx="581558" cy="162763"/>
          </a:xfrm>
          <a:prstGeom prst="rect">
            <a:avLst/>
          </a:prstGeom>
          <a:noFill/>
          <a:ln/>
        </p:spPr>
        <p:txBody>
          <a:bodyPr wrap="square" lIns="0" tIns="0" rIns="0" bIns="0" rtlCol="0" anchor="ctr"/>
          <a:lstStyle/>
          <a:p>
            <a:pPr marL="0" indent="0" algn="ctr">
              <a:buNone/>
            </a:pPr>
            <a:r>
              <a:rPr lang="en-US" sz="900" dirty="0">
                <a:solidFill>
                  <a:srgbClr val="9CA3AF"/>
                </a:solidFill>
                <a:latin typeface="Noto Sans JP" pitchFamily="34" charset="0"/>
                <a:ea typeface="Noto Sans JP" pitchFamily="34" charset="-122"/>
                <a:cs typeface="Noto Sans JP" pitchFamily="34" charset="-120"/>
              </a:rPr>
              <a:t>画像出典:</a:t>
            </a:r>
            <a:endParaRPr lang="en-US" sz="900" dirty="0"/>
          </a:p>
        </p:txBody>
      </p:sp>
      <p:sp>
        <p:nvSpPr>
          <p:cNvPr id="9" name="Text 6"/>
          <p:cNvSpPr txBox="1"/>
          <p:nvPr/>
        </p:nvSpPr>
        <p:spPr>
          <a:xfrm>
            <a:off x="2752344" y="4593031"/>
            <a:ext cx="1172261" cy="162763"/>
          </a:xfrm>
          <a:prstGeom prst="rect">
            <a:avLst/>
          </a:prstGeom>
          <a:noFill/>
          <a:ln/>
        </p:spPr>
        <p:txBody>
          <a:bodyPr wrap="square" lIns="0" tIns="0" rIns="0" bIns="0" rtlCol="0" anchor="ctr"/>
          <a:lstStyle/>
          <a:p>
            <a:pPr algn="ctr"/>
            <a:r>
              <a:rPr lang="en-US" altLang="ja-JP" sz="900" dirty="0">
                <a:hlinkClick r:id="rId3"/>
              </a:rPr>
              <a:t>Databricks </a:t>
            </a:r>
            <a:r>
              <a:rPr lang="ja-JP" altLang="en-US" sz="900" dirty="0">
                <a:hlinkClick r:id="rId3"/>
              </a:rPr>
              <a:t>公式ブログ</a:t>
            </a:r>
            <a:endParaRPr lang="en-US" sz="900" dirty="0"/>
          </a:p>
        </p:txBody>
      </p:sp>
      <p:pic>
        <p:nvPicPr>
          <p:cNvPr id="10" name="Image 1" descr="https://page.gensparksite.com/slides_images/15687485c46c4f60abc42ff3c97137de.png"/>
          <p:cNvPicPr>
            <a:picLocks noChangeAspect="1"/>
          </p:cNvPicPr>
          <p:nvPr/>
        </p:nvPicPr>
        <p:blipFill>
          <a:blip r:embed="rId4"/>
          <a:srcRect t="600" b="600"/>
          <a:stretch/>
        </p:blipFill>
        <p:spPr>
          <a:xfrm>
            <a:off x="1773936" y="5212080"/>
            <a:ext cx="771754" cy="457200"/>
          </a:xfrm>
          <a:prstGeom prst="rect">
            <a:avLst/>
          </a:prstGeom>
        </p:spPr>
      </p:pic>
      <p:pic>
        <p:nvPicPr>
          <p:cNvPr id="11" name="Image 2" descr="https://page.gensparksite.com/slides_images/db7b76f9377fa48523fe12059fea2863.png"/>
          <p:cNvPicPr>
            <a:picLocks noChangeAspect="1"/>
          </p:cNvPicPr>
          <p:nvPr/>
        </p:nvPicPr>
        <p:blipFill>
          <a:blip r:embed="rId5"/>
          <a:srcRect/>
          <a:stretch/>
        </p:blipFill>
        <p:spPr>
          <a:xfrm>
            <a:off x="2765146" y="5212080"/>
            <a:ext cx="457200" cy="457200"/>
          </a:xfrm>
          <a:prstGeom prst="rect">
            <a:avLst/>
          </a:prstGeom>
        </p:spPr>
      </p:pic>
      <p:pic>
        <p:nvPicPr>
          <p:cNvPr id="12" name="Image 3" descr="https://page.gensparksite.com/slides_images/c193befae2b22183db2de37e2c6b61a9.png"/>
          <p:cNvPicPr>
            <a:picLocks noChangeAspect="1"/>
          </p:cNvPicPr>
          <p:nvPr/>
        </p:nvPicPr>
        <p:blipFill>
          <a:blip r:embed="rId6"/>
          <a:srcRect t="293" b="293"/>
          <a:stretch/>
        </p:blipFill>
        <p:spPr>
          <a:xfrm>
            <a:off x="3450946" y="5212080"/>
            <a:ext cx="875995" cy="457200"/>
          </a:xfrm>
          <a:prstGeom prst="rect">
            <a:avLst/>
          </a:prstGeom>
        </p:spPr>
      </p:pic>
      <p:sp>
        <p:nvSpPr>
          <p:cNvPr id="13" name="Text 7"/>
          <p:cNvSpPr txBox="1"/>
          <p:nvPr/>
        </p:nvSpPr>
        <p:spPr>
          <a:xfrm>
            <a:off x="6476695" y="800100"/>
            <a:ext cx="39291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クラウド間の一貫性と柔軟性</a:t>
            </a:r>
            <a:endParaRPr lang="en-US" sz="2200" dirty="0"/>
          </a:p>
        </p:txBody>
      </p:sp>
      <p:sp>
        <p:nvSpPr>
          <p:cNvPr id="14" name="Shape 8"/>
          <p:cNvSpPr/>
          <p:nvPr/>
        </p:nvSpPr>
        <p:spPr>
          <a:xfrm>
            <a:off x="6476695" y="1410005"/>
            <a:ext cx="609905" cy="38405"/>
          </a:xfrm>
          <a:prstGeom prst="rect">
            <a:avLst/>
          </a:prstGeom>
          <a:solidFill>
            <a:srgbClr val="FF8A00"/>
          </a:solidFill>
          <a:ln/>
        </p:spPr>
        <p:txBody>
          <a:bodyPr/>
          <a:lstStyle/>
          <a:p>
            <a:endParaRPr lang="ja-JP" altLang="en-US"/>
          </a:p>
        </p:txBody>
      </p:sp>
      <p:sp>
        <p:nvSpPr>
          <p:cNvPr id="15" name="Text 9"/>
          <p:cNvSpPr txBox="1"/>
          <p:nvPr/>
        </p:nvSpPr>
        <p:spPr>
          <a:xfrm>
            <a:off x="6476695" y="1676095"/>
            <a:ext cx="5410505"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Databricksはマルチクラウド戦略をサポートし、AWS、Azure、GCPの主要クラウドプロバイダーで一貫した体験を提供します。これにより、ベンダーロックインを回避しながら最適なリソース配置が可能になります。</a:t>
            </a:r>
            <a:endParaRPr lang="en-US" sz="1200" dirty="0"/>
          </a:p>
        </p:txBody>
      </p:sp>
      <p:sp>
        <p:nvSpPr>
          <p:cNvPr id="16" name="Text 10"/>
          <p:cNvSpPr txBox="1"/>
          <p:nvPr/>
        </p:nvSpPr>
        <p:spPr>
          <a:xfrm>
            <a:off x="6705295" y="25146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統一された体験：クラウドに関係なく同一のDatabricksインターフェースと機能</a:t>
            </a:r>
            <a:endParaRPr lang="en-US" sz="1200" dirty="0"/>
          </a:p>
        </p:txBody>
      </p:sp>
      <p:sp>
        <p:nvSpPr>
          <p:cNvPr id="17" name="Text 11"/>
          <p:cNvSpPr txBox="1"/>
          <p:nvPr/>
        </p:nvSpPr>
        <p:spPr>
          <a:xfrm>
            <a:off x="6705295" y="3086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グローバルリージョン展開：30以上のリージョンで利用可能、コンプライアンス要件にも対応</a:t>
            </a:r>
            <a:endParaRPr lang="en-US" sz="1200" dirty="0"/>
          </a:p>
        </p:txBody>
      </p:sp>
      <p:sp>
        <p:nvSpPr>
          <p:cNvPr id="18" name="Text 12"/>
          <p:cNvSpPr txBox="1"/>
          <p:nvPr/>
        </p:nvSpPr>
        <p:spPr>
          <a:xfrm>
            <a:off x="6705295" y="36576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クロスクラウドコラボレーション：Delta Sharingを活用したクラウド間でのセキュアなデータ共有</a:t>
            </a:r>
            <a:endParaRPr lang="en-US" sz="1200" dirty="0"/>
          </a:p>
        </p:txBody>
      </p:sp>
      <p:sp>
        <p:nvSpPr>
          <p:cNvPr id="19" name="Text 13"/>
          <p:cNvSpPr txBox="1"/>
          <p:nvPr/>
        </p:nvSpPr>
        <p:spPr>
          <a:xfrm>
            <a:off x="6705295" y="42291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移行とポータビリティ：オープンフォーマット（Delta, Iceberg）採用によるクラウド間移行の容易さ</a:t>
            </a:r>
            <a:endParaRPr lang="en-US" sz="1200" dirty="0"/>
          </a:p>
        </p:txBody>
      </p:sp>
      <p:sp>
        <p:nvSpPr>
          <p:cNvPr id="20" name="Shape 14"/>
          <p:cNvSpPr/>
          <p:nvPr/>
        </p:nvSpPr>
        <p:spPr>
          <a:xfrm>
            <a:off x="6476695" y="4839005"/>
            <a:ext cx="5333695" cy="1181405"/>
          </a:xfrm>
          <a:prstGeom prst="roundRect">
            <a:avLst>
              <a:gd name="adj" fmla="val 4994"/>
            </a:avLst>
          </a:prstGeom>
          <a:solidFill>
            <a:srgbClr val="E7EFF8"/>
          </a:solidFill>
          <a:ln/>
        </p:spPr>
        <p:txBody>
          <a:bodyPr/>
          <a:lstStyle/>
          <a:p>
            <a:endParaRPr lang="ja-JP" altLang="en-US"/>
          </a:p>
        </p:txBody>
      </p:sp>
      <p:sp>
        <p:nvSpPr>
          <p:cNvPr id="21" name="Text 15"/>
          <p:cNvSpPr txBox="1"/>
          <p:nvPr/>
        </p:nvSpPr>
        <p:spPr>
          <a:xfrm>
            <a:off x="6629400" y="4990795"/>
            <a:ext cx="17913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リージョン選択の考慮点</a:t>
            </a:r>
            <a:endParaRPr lang="en-US" sz="1200" dirty="0"/>
          </a:p>
        </p:txBody>
      </p:sp>
      <p:pic>
        <p:nvPicPr>
          <p:cNvPr id="22" name="Image 4" descr="preencoded.png"/>
          <p:cNvPicPr>
            <a:picLocks noChangeAspect="1"/>
          </p:cNvPicPr>
          <p:nvPr/>
        </p:nvPicPr>
        <p:blipFill>
          <a:blip r:embed="rId7"/>
          <a:srcRect/>
          <a:stretch/>
        </p:blipFill>
        <p:spPr>
          <a:xfrm>
            <a:off x="6629400" y="5333695"/>
            <a:ext cx="152705" cy="152705"/>
          </a:xfrm>
          <a:prstGeom prst="rect">
            <a:avLst/>
          </a:prstGeom>
        </p:spPr>
      </p:pic>
      <p:sp>
        <p:nvSpPr>
          <p:cNvPr id="23" name="Text 16"/>
          <p:cNvSpPr txBox="1"/>
          <p:nvPr/>
        </p:nvSpPr>
        <p:spPr>
          <a:xfrm>
            <a:off x="6858000" y="529620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データ主権要件</a:t>
            </a:r>
            <a:endParaRPr lang="en-US" sz="1200" dirty="0"/>
          </a:p>
        </p:txBody>
      </p:sp>
      <p:pic>
        <p:nvPicPr>
          <p:cNvPr id="24" name="Image 5" descr="preencoded.png"/>
          <p:cNvPicPr>
            <a:picLocks noChangeAspect="1"/>
          </p:cNvPicPr>
          <p:nvPr/>
        </p:nvPicPr>
        <p:blipFill>
          <a:blip r:embed="rId8"/>
          <a:srcRect/>
          <a:stretch/>
        </p:blipFill>
        <p:spPr>
          <a:xfrm>
            <a:off x="9201607" y="5333695"/>
            <a:ext cx="152705" cy="152705"/>
          </a:xfrm>
          <a:prstGeom prst="rect">
            <a:avLst/>
          </a:prstGeom>
        </p:spPr>
      </p:pic>
      <p:sp>
        <p:nvSpPr>
          <p:cNvPr id="25" name="Text 17"/>
          <p:cNvSpPr txBox="1"/>
          <p:nvPr/>
        </p:nvSpPr>
        <p:spPr>
          <a:xfrm>
            <a:off x="9430207" y="529620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レイテンシー要件</a:t>
            </a:r>
            <a:endParaRPr lang="en-US" sz="1200" dirty="0"/>
          </a:p>
        </p:txBody>
      </p:sp>
      <p:pic>
        <p:nvPicPr>
          <p:cNvPr id="26" name="Image 6" descr="preencoded.png"/>
          <p:cNvPicPr>
            <a:picLocks noChangeAspect="1"/>
          </p:cNvPicPr>
          <p:nvPr/>
        </p:nvPicPr>
        <p:blipFill>
          <a:blip r:embed="rId9"/>
          <a:srcRect/>
          <a:stretch/>
        </p:blipFill>
        <p:spPr>
          <a:xfrm>
            <a:off x="6629400" y="5676595"/>
            <a:ext cx="152705" cy="152705"/>
          </a:xfrm>
          <a:prstGeom prst="rect">
            <a:avLst/>
          </a:prstGeom>
        </p:spPr>
      </p:pic>
      <p:sp>
        <p:nvSpPr>
          <p:cNvPr id="27" name="Text 18"/>
          <p:cNvSpPr txBox="1"/>
          <p:nvPr/>
        </p:nvSpPr>
        <p:spPr>
          <a:xfrm>
            <a:off x="6858000" y="5639105"/>
            <a:ext cx="17812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地域別コンプライアンス</a:t>
            </a:r>
            <a:endParaRPr lang="en-US" sz="1200" dirty="0"/>
          </a:p>
        </p:txBody>
      </p:sp>
      <p:pic>
        <p:nvPicPr>
          <p:cNvPr id="28" name="Image 7" descr="preencoded.png"/>
          <p:cNvPicPr>
            <a:picLocks noChangeAspect="1"/>
          </p:cNvPicPr>
          <p:nvPr/>
        </p:nvPicPr>
        <p:blipFill>
          <a:blip r:embed="rId10"/>
          <a:srcRect/>
          <a:stretch/>
        </p:blipFill>
        <p:spPr>
          <a:xfrm>
            <a:off x="9201607" y="5676595"/>
            <a:ext cx="152705" cy="152705"/>
          </a:xfrm>
          <a:prstGeom prst="rect">
            <a:avLst/>
          </a:prstGeom>
        </p:spPr>
      </p:pic>
      <p:sp>
        <p:nvSpPr>
          <p:cNvPr id="29" name="Text 19"/>
          <p:cNvSpPr txBox="1"/>
          <p:nvPr/>
        </p:nvSpPr>
        <p:spPr>
          <a:xfrm>
            <a:off x="9430207" y="5639105"/>
            <a:ext cx="1038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コスト最適化</a:t>
            </a:r>
            <a:endParaRPr lang="en-US" sz="1200" dirty="0"/>
          </a:p>
        </p:txBody>
      </p:sp>
      <p:pic>
        <p:nvPicPr>
          <p:cNvPr id="30" name="Image 8" descr="preencoded.png"/>
          <p:cNvPicPr>
            <a:picLocks noChangeAspect="1"/>
          </p:cNvPicPr>
          <p:nvPr/>
        </p:nvPicPr>
        <p:blipFill>
          <a:blip r:embed="rId11"/>
          <a:srcRect/>
          <a:stretch/>
        </p:blipFill>
        <p:spPr>
          <a:xfrm>
            <a:off x="6476695" y="6048756"/>
            <a:ext cx="133502" cy="133502"/>
          </a:xfrm>
          <a:prstGeom prst="rect">
            <a:avLst/>
          </a:prstGeom>
        </p:spPr>
      </p:pic>
      <p:sp>
        <p:nvSpPr>
          <p:cNvPr id="31" name="Text 20"/>
          <p:cNvSpPr txBox="1"/>
          <p:nvPr/>
        </p:nvSpPr>
        <p:spPr>
          <a:xfrm>
            <a:off x="6648602" y="6019495"/>
            <a:ext cx="28721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Azure Databricksサポート対象リージョン一覧</a:t>
            </a:r>
            <a:endParaRPr lang="en-US" sz="1000" dirty="0"/>
          </a:p>
        </p:txBody>
      </p:sp>
      <p:sp>
        <p:nvSpPr>
          <p:cNvPr id="32" name="Text 21"/>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11 / 55</a:t>
            </a:r>
            <a:endParaRPr lang="en-US" sz="900" dirty="0"/>
          </a:p>
        </p:txBody>
      </p:sp>
      <p:pic>
        <p:nvPicPr>
          <p:cNvPr id="2050" name="Picture 2" descr="Meeting Stressed-Exit FSI Regulatory Requirements with Databricks Successfully and Cost-Effectively">
            <a:extLst>
              <a:ext uri="{FF2B5EF4-FFF2-40B4-BE49-F238E27FC236}">
                <a16:creationId xmlns:a16="http://schemas.microsoft.com/office/drawing/2014/main" id="{C1A7217F-0C58-1D62-F447-2783F604D0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2627" y="1577973"/>
            <a:ext cx="3317504" cy="2767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2191695" cy="73910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8434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スケーリングの仕組み</a:t>
            </a:r>
            <a:endParaRPr lang="en-US" sz="1300" dirty="0"/>
          </a:p>
        </p:txBody>
      </p:sp>
      <p:sp>
        <p:nvSpPr>
          <p:cNvPr id="5" name="Shape 3"/>
          <p:cNvSpPr/>
          <p:nvPr/>
        </p:nvSpPr>
        <p:spPr>
          <a:xfrm>
            <a:off x="647395" y="1987906"/>
            <a:ext cx="4800600" cy="2885846"/>
          </a:xfrm>
          <a:prstGeom prst="roundRect">
            <a:avLst>
              <a:gd name="adj" fmla="val 837"/>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6" name="Shape 4"/>
          <p:cNvSpPr/>
          <p:nvPr/>
        </p:nvSpPr>
        <p:spPr>
          <a:xfrm>
            <a:off x="1828800" y="2140610"/>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7" name="Image 0" descr="preencoded.png"/>
          <p:cNvPicPr>
            <a:picLocks noChangeAspect="1"/>
          </p:cNvPicPr>
          <p:nvPr/>
        </p:nvPicPr>
        <p:blipFill>
          <a:blip r:embed="rId3"/>
          <a:srcRect/>
          <a:stretch/>
        </p:blipFill>
        <p:spPr>
          <a:xfrm>
            <a:off x="2257654" y="2264969"/>
            <a:ext cx="286207" cy="286207"/>
          </a:xfrm>
          <a:prstGeom prst="rect">
            <a:avLst/>
          </a:prstGeom>
        </p:spPr>
      </p:pic>
      <p:sp>
        <p:nvSpPr>
          <p:cNvPr id="8" name="Text 5"/>
          <p:cNvSpPr txBox="1"/>
          <p:nvPr/>
        </p:nvSpPr>
        <p:spPr>
          <a:xfrm>
            <a:off x="2125066" y="2638044"/>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1</a:t>
            </a:r>
            <a:endParaRPr lang="en-US" sz="1000" dirty="0"/>
          </a:p>
        </p:txBody>
      </p:sp>
      <p:sp>
        <p:nvSpPr>
          <p:cNvPr id="9" name="Shape 6"/>
          <p:cNvSpPr/>
          <p:nvPr/>
        </p:nvSpPr>
        <p:spPr>
          <a:xfrm>
            <a:off x="3124505" y="2140610"/>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10" name="Image 1" descr="preencoded.png"/>
          <p:cNvPicPr>
            <a:picLocks noChangeAspect="1"/>
          </p:cNvPicPr>
          <p:nvPr/>
        </p:nvPicPr>
        <p:blipFill>
          <a:blip r:embed="rId3"/>
          <a:srcRect/>
          <a:stretch/>
        </p:blipFill>
        <p:spPr>
          <a:xfrm>
            <a:off x="3552444" y="2264969"/>
            <a:ext cx="286207" cy="286207"/>
          </a:xfrm>
          <a:prstGeom prst="rect">
            <a:avLst/>
          </a:prstGeom>
        </p:spPr>
      </p:pic>
      <p:sp>
        <p:nvSpPr>
          <p:cNvPr id="11" name="Text 7"/>
          <p:cNvSpPr txBox="1"/>
          <p:nvPr/>
        </p:nvSpPr>
        <p:spPr>
          <a:xfrm>
            <a:off x="3420770" y="2638044"/>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2</a:t>
            </a:r>
            <a:endParaRPr lang="en-US" sz="1000" dirty="0"/>
          </a:p>
        </p:txBody>
      </p:sp>
      <p:pic>
        <p:nvPicPr>
          <p:cNvPr id="12" name="Image 2" descr="preencoded.png"/>
          <p:cNvPicPr>
            <a:picLocks noChangeAspect="1"/>
          </p:cNvPicPr>
          <p:nvPr/>
        </p:nvPicPr>
        <p:blipFill>
          <a:blip r:embed="rId4"/>
          <a:srcRect l="-133" r="-133"/>
          <a:stretch/>
        </p:blipFill>
        <p:spPr>
          <a:xfrm>
            <a:off x="2962656" y="3181198"/>
            <a:ext cx="171907" cy="228600"/>
          </a:xfrm>
          <a:prstGeom prst="rect">
            <a:avLst/>
          </a:prstGeom>
        </p:spPr>
      </p:pic>
      <p:sp>
        <p:nvSpPr>
          <p:cNvPr id="13" name="Shape 8"/>
          <p:cNvSpPr/>
          <p:nvPr/>
        </p:nvSpPr>
        <p:spPr>
          <a:xfrm>
            <a:off x="533095" y="3562502"/>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14" name="Image 3" descr="preencoded.png"/>
          <p:cNvPicPr>
            <a:picLocks noChangeAspect="1"/>
          </p:cNvPicPr>
          <p:nvPr/>
        </p:nvPicPr>
        <p:blipFill>
          <a:blip r:embed="rId3"/>
          <a:srcRect/>
          <a:stretch/>
        </p:blipFill>
        <p:spPr>
          <a:xfrm>
            <a:off x="961949" y="3685946"/>
            <a:ext cx="286207" cy="286207"/>
          </a:xfrm>
          <a:prstGeom prst="rect">
            <a:avLst/>
          </a:prstGeom>
        </p:spPr>
      </p:pic>
      <p:sp>
        <p:nvSpPr>
          <p:cNvPr id="15" name="Text 9"/>
          <p:cNvSpPr txBox="1"/>
          <p:nvPr/>
        </p:nvSpPr>
        <p:spPr>
          <a:xfrm>
            <a:off x="830275" y="4059936"/>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1</a:t>
            </a:r>
            <a:endParaRPr lang="en-US" sz="1000" dirty="0"/>
          </a:p>
        </p:txBody>
      </p:sp>
      <p:sp>
        <p:nvSpPr>
          <p:cNvPr id="16" name="Shape 10"/>
          <p:cNvSpPr/>
          <p:nvPr/>
        </p:nvSpPr>
        <p:spPr>
          <a:xfrm>
            <a:off x="1828800" y="3562502"/>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17" name="Image 4" descr="preencoded.png"/>
          <p:cNvPicPr>
            <a:picLocks noChangeAspect="1"/>
          </p:cNvPicPr>
          <p:nvPr/>
        </p:nvPicPr>
        <p:blipFill>
          <a:blip r:embed="rId3"/>
          <a:srcRect/>
          <a:stretch/>
        </p:blipFill>
        <p:spPr>
          <a:xfrm>
            <a:off x="2257654" y="3685946"/>
            <a:ext cx="286207" cy="286207"/>
          </a:xfrm>
          <a:prstGeom prst="rect">
            <a:avLst/>
          </a:prstGeom>
        </p:spPr>
      </p:pic>
      <p:sp>
        <p:nvSpPr>
          <p:cNvPr id="18" name="Text 11"/>
          <p:cNvSpPr txBox="1"/>
          <p:nvPr/>
        </p:nvSpPr>
        <p:spPr>
          <a:xfrm>
            <a:off x="2125066" y="4059936"/>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2</a:t>
            </a:r>
            <a:endParaRPr lang="en-US" sz="1000" dirty="0"/>
          </a:p>
        </p:txBody>
      </p:sp>
      <p:sp>
        <p:nvSpPr>
          <p:cNvPr id="19" name="Shape 12"/>
          <p:cNvSpPr/>
          <p:nvPr/>
        </p:nvSpPr>
        <p:spPr>
          <a:xfrm>
            <a:off x="3124505" y="3562502"/>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20" name="Image 5" descr="preencoded.png"/>
          <p:cNvPicPr>
            <a:picLocks noChangeAspect="1"/>
          </p:cNvPicPr>
          <p:nvPr/>
        </p:nvPicPr>
        <p:blipFill>
          <a:blip r:embed="rId3"/>
          <a:srcRect/>
          <a:stretch/>
        </p:blipFill>
        <p:spPr>
          <a:xfrm>
            <a:off x="3552444" y="3685946"/>
            <a:ext cx="286207" cy="286207"/>
          </a:xfrm>
          <a:prstGeom prst="rect">
            <a:avLst/>
          </a:prstGeom>
        </p:spPr>
      </p:pic>
      <p:sp>
        <p:nvSpPr>
          <p:cNvPr id="21" name="Text 13"/>
          <p:cNvSpPr txBox="1"/>
          <p:nvPr/>
        </p:nvSpPr>
        <p:spPr>
          <a:xfrm>
            <a:off x="3420770" y="4059936"/>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3</a:t>
            </a:r>
            <a:endParaRPr lang="en-US" sz="1000" dirty="0"/>
          </a:p>
        </p:txBody>
      </p:sp>
      <p:sp>
        <p:nvSpPr>
          <p:cNvPr id="22" name="Shape 14"/>
          <p:cNvSpPr/>
          <p:nvPr/>
        </p:nvSpPr>
        <p:spPr>
          <a:xfrm>
            <a:off x="4419295" y="3562502"/>
            <a:ext cx="1143000" cy="819302"/>
          </a:xfrm>
          <a:prstGeom prst="roundRect">
            <a:avLst>
              <a:gd name="adj" fmla="val 10382"/>
            </a:avLst>
          </a:prstGeom>
          <a:noFill/>
          <a:ln w="12700">
            <a:solidFill>
              <a:srgbClr val="D1D5DB"/>
            </a:solidFill>
            <a:prstDash val="solid"/>
          </a:ln>
        </p:spPr>
        <p:txBody>
          <a:bodyPr/>
          <a:lstStyle/>
          <a:p>
            <a:endParaRPr lang="ja-JP" altLang="en-US"/>
          </a:p>
        </p:txBody>
      </p:sp>
      <p:pic>
        <p:nvPicPr>
          <p:cNvPr id="23" name="Image 6" descr="preencoded.png"/>
          <p:cNvPicPr>
            <a:picLocks noChangeAspect="1"/>
          </p:cNvPicPr>
          <p:nvPr/>
        </p:nvPicPr>
        <p:blipFill>
          <a:blip r:embed="rId3"/>
          <a:srcRect/>
          <a:stretch/>
        </p:blipFill>
        <p:spPr>
          <a:xfrm>
            <a:off x="4848149" y="3685946"/>
            <a:ext cx="286207" cy="286207"/>
          </a:xfrm>
          <a:prstGeom prst="rect">
            <a:avLst/>
          </a:prstGeom>
        </p:spPr>
      </p:pic>
      <p:sp>
        <p:nvSpPr>
          <p:cNvPr id="24" name="Text 15"/>
          <p:cNvSpPr txBox="1"/>
          <p:nvPr/>
        </p:nvSpPr>
        <p:spPr>
          <a:xfrm>
            <a:off x="4716475" y="4059936"/>
            <a:ext cx="6528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Worker 4</a:t>
            </a:r>
            <a:endParaRPr lang="en-US" sz="1000" dirty="0"/>
          </a:p>
        </p:txBody>
      </p:sp>
      <p:sp>
        <p:nvSpPr>
          <p:cNvPr id="25" name="Text 16"/>
          <p:cNvSpPr txBox="1"/>
          <p:nvPr/>
        </p:nvSpPr>
        <p:spPr>
          <a:xfrm>
            <a:off x="1652321" y="4527194"/>
            <a:ext cx="2900477"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Databricksクラスターの自動水平スケーリング</a:t>
            </a:r>
            <a:endParaRPr lang="en-US" sz="1000" dirty="0"/>
          </a:p>
        </p:txBody>
      </p:sp>
      <p:sp>
        <p:nvSpPr>
          <p:cNvPr id="26" name="Shape 17"/>
          <p:cNvSpPr/>
          <p:nvPr/>
        </p:nvSpPr>
        <p:spPr>
          <a:xfrm>
            <a:off x="1022299" y="5174590"/>
            <a:ext cx="457200" cy="457200"/>
          </a:xfrm>
          <a:prstGeom prst="roundRect">
            <a:avLst>
              <a:gd name="adj" fmla="val 200000"/>
            </a:avLst>
          </a:prstGeom>
          <a:solidFill>
            <a:srgbClr val="1B5FA7"/>
          </a:solidFill>
          <a:ln/>
        </p:spPr>
        <p:txBody>
          <a:bodyPr/>
          <a:lstStyle/>
          <a:p>
            <a:endParaRPr lang="ja-JP" altLang="en-US"/>
          </a:p>
        </p:txBody>
      </p:sp>
      <p:pic>
        <p:nvPicPr>
          <p:cNvPr id="27" name="Image 7" descr="preencoded.png"/>
          <p:cNvPicPr>
            <a:picLocks noChangeAspect="1"/>
          </p:cNvPicPr>
          <p:nvPr/>
        </p:nvPicPr>
        <p:blipFill>
          <a:blip r:embed="rId5"/>
          <a:srcRect/>
          <a:stretch/>
        </p:blipFill>
        <p:spPr>
          <a:xfrm>
            <a:off x="1155802" y="5308092"/>
            <a:ext cx="190195" cy="190195"/>
          </a:xfrm>
          <a:prstGeom prst="rect">
            <a:avLst/>
          </a:prstGeom>
        </p:spPr>
      </p:pic>
      <p:sp>
        <p:nvSpPr>
          <p:cNvPr id="28" name="Text 18"/>
          <p:cNvSpPr txBox="1"/>
          <p:nvPr/>
        </p:nvSpPr>
        <p:spPr>
          <a:xfrm>
            <a:off x="907999" y="5698541"/>
            <a:ext cx="781812" cy="162763"/>
          </a:xfrm>
          <a:prstGeom prst="rect">
            <a:avLst/>
          </a:prstGeom>
          <a:noFill/>
          <a:ln/>
        </p:spPr>
        <p:txBody>
          <a:bodyPr wrap="square" lIns="0" tIns="0" rIns="0" bIns="0" rtlCol="0" anchor="ctr"/>
          <a:lstStyle/>
          <a:p>
            <a:pPr marL="0" indent="0" algn="l">
              <a:buNone/>
            </a:pPr>
            <a:r>
              <a:rPr lang="en-US" sz="900" dirty="0">
                <a:solidFill>
                  <a:srgbClr val="000000"/>
                </a:solidFill>
                <a:latin typeface="Noto Sans JP" pitchFamily="34" charset="0"/>
                <a:ea typeface="Noto Sans JP" pitchFamily="34" charset="-122"/>
                <a:cs typeface="Noto Sans JP" pitchFamily="34" charset="-120"/>
              </a:rPr>
              <a:t>水平スケール</a:t>
            </a:r>
            <a:endParaRPr lang="en-US" sz="900" dirty="0"/>
          </a:p>
        </p:txBody>
      </p:sp>
      <p:sp>
        <p:nvSpPr>
          <p:cNvPr id="29" name="Shape 19"/>
          <p:cNvSpPr/>
          <p:nvPr/>
        </p:nvSpPr>
        <p:spPr>
          <a:xfrm>
            <a:off x="2763317" y="5174590"/>
            <a:ext cx="457200" cy="457200"/>
          </a:xfrm>
          <a:prstGeom prst="roundRect">
            <a:avLst>
              <a:gd name="adj" fmla="val 200000"/>
            </a:avLst>
          </a:prstGeom>
          <a:solidFill>
            <a:srgbClr val="1B5FA7"/>
          </a:solidFill>
          <a:ln/>
        </p:spPr>
        <p:txBody>
          <a:bodyPr/>
          <a:lstStyle/>
          <a:p>
            <a:endParaRPr lang="ja-JP" altLang="en-US"/>
          </a:p>
        </p:txBody>
      </p:sp>
      <p:pic>
        <p:nvPicPr>
          <p:cNvPr id="30" name="Image 8" descr="preencoded.png"/>
          <p:cNvPicPr>
            <a:picLocks noChangeAspect="1"/>
          </p:cNvPicPr>
          <p:nvPr/>
        </p:nvPicPr>
        <p:blipFill>
          <a:blip r:embed="rId6"/>
          <a:srcRect/>
          <a:stretch/>
        </p:blipFill>
        <p:spPr>
          <a:xfrm>
            <a:off x="2944368" y="5308092"/>
            <a:ext cx="95098" cy="190195"/>
          </a:xfrm>
          <a:prstGeom prst="rect">
            <a:avLst/>
          </a:prstGeom>
        </p:spPr>
      </p:pic>
      <p:sp>
        <p:nvSpPr>
          <p:cNvPr id="31" name="Text 20"/>
          <p:cNvSpPr txBox="1"/>
          <p:nvPr/>
        </p:nvSpPr>
        <p:spPr>
          <a:xfrm>
            <a:off x="2649017" y="5698541"/>
            <a:ext cx="781812" cy="162763"/>
          </a:xfrm>
          <a:prstGeom prst="rect">
            <a:avLst/>
          </a:prstGeom>
          <a:noFill/>
          <a:ln/>
        </p:spPr>
        <p:txBody>
          <a:bodyPr wrap="square" lIns="0" tIns="0" rIns="0" bIns="0" rtlCol="0" anchor="ctr"/>
          <a:lstStyle/>
          <a:p>
            <a:pPr marL="0" indent="0" algn="l">
              <a:buNone/>
            </a:pPr>
            <a:r>
              <a:rPr lang="en-US" sz="900" dirty="0">
                <a:solidFill>
                  <a:srgbClr val="000000"/>
                </a:solidFill>
                <a:latin typeface="Noto Sans JP" pitchFamily="34" charset="0"/>
                <a:ea typeface="Noto Sans JP" pitchFamily="34" charset="-122"/>
                <a:cs typeface="Noto Sans JP" pitchFamily="34" charset="-120"/>
              </a:rPr>
              <a:t>垂直スケール</a:t>
            </a:r>
            <a:endParaRPr lang="en-US" sz="900" dirty="0"/>
          </a:p>
        </p:txBody>
      </p:sp>
      <p:sp>
        <p:nvSpPr>
          <p:cNvPr id="32" name="Shape 21"/>
          <p:cNvSpPr/>
          <p:nvPr/>
        </p:nvSpPr>
        <p:spPr>
          <a:xfrm>
            <a:off x="4560113" y="5174590"/>
            <a:ext cx="457200" cy="457200"/>
          </a:xfrm>
          <a:prstGeom prst="roundRect">
            <a:avLst>
              <a:gd name="adj" fmla="val 200000"/>
            </a:avLst>
          </a:prstGeom>
          <a:solidFill>
            <a:srgbClr val="FF8A00"/>
          </a:solidFill>
          <a:ln/>
        </p:spPr>
        <p:txBody>
          <a:bodyPr/>
          <a:lstStyle/>
          <a:p>
            <a:endParaRPr lang="ja-JP" altLang="en-US"/>
          </a:p>
        </p:txBody>
      </p:sp>
      <p:pic>
        <p:nvPicPr>
          <p:cNvPr id="33" name="Image 9" descr="preencoded.png"/>
          <p:cNvPicPr>
            <a:picLocks noChangeAspect="1"/>
          </p:cNvPicPr>
          <p:nvPr/>
        </p:nvPicPr>
        <p:blipFill>
          <a:blip r:embed="rId7"/>
          <a:srcRect/>
          <a:stretch/>
        </p:blipFill>
        <p:spPr>
          <a:xfrm>
            <a:off x="4669841" y="5308092"/>
            <a:ext cx="237744" cy="190195"/>
          </a:xfrm>
          <a:prstGeom prst="rect">
            <a:avLst/>
          </a:prstGeom>
        </p:spPr>
      </p:pic>
      <p:sp>
        <p:nvSpPr>
          <p:cNvPr id="34" name="Text 22"/>
          <p:cNvSpPr txBox="1"/>
          <p:nvPr/>
        </p:nvSpPr>
        <p:spPr>
          <a:xfrm>
            <a:off x="4390034" y="5698541"/>
            <a:ext cx="886054" cy="162763"/>
          </a:xfrm>
          <a:prstGeom prst="rect">
            <a:avLst/>
          </a:prstGeom>
          <a:noFill/>
          <a:ln/>
        </p:spPr>
        <p:txBody>
          <a:bodyPr wrap="square" lIns="0" tIns="0" rIns="0" bIns="0" rtlCol="0" anchor="ctr"/>
          <a:lstStyle/>
          <a:p>
            <a:pPr marL="0" indent="0" algn="l">
              <a:buNone/>
            </a:pPr>
            <a:r>
              <a:rPr lang="en-US" sz="900" dirty="0">
                <a:solidFill>
                  <a:srgbClr val="000000"/>
                </a:solidFill>
                <a:latin typeface="Noto Sans JP" pitchFamily="34" charset="0"/>
                <a:ea typeface="Noto Sans JP" pitchFamily="34" charset="-122"/>
                <a:cs typeface="Noto Sans JP" pitchFamily="34" charset="-120"/>
              </a:rPr>
              <a:t>ロードバランス</a:t>
            </a:r>
            <a:endParaRPr lang="en-US" sz="900" dirty="0"/>
          </a:p>
        </p:txBody>
      </p:sp>
      <p:sp>
        <p:nvSpPr>
          <p:cNvPr id="35" name="Text 23"/>
          <p:cNvSpPr txBox="1"/>
          <p:nvPr/>
        </p:nvSpPr>
        <p:spPr>
          <a:xfrm>
            <a:off x="6476695" y="800100"/>
            <a:ext cx="30723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スケーリングの仕組み</a:t>
            </a:r>
            <a:endParaRPr lang="en-US" sz="2200" dirty="0"/>
          </a:p>
        </p:txBody>
      </p:sp>
      <p:sp>
        <p:nvSpPr>
          <p:cNvPr id="36" name="Shape 24"/>
          <p:cNvSpPr/>
          <p:nvPr/>
        </p:nvSpPr>
        <p:spPr>
          <a:xfrm>
            <a:off x="6476695" y="1410005"/>
            <a:ext cx="609905" cy="38405"/>
          </a:xfrm>
          <a:prstGeom prst="rect">
            <a:avLst/>
          </a:prstGeom>
          <a:solidFill>
            <a:srgbClr val="FF8A00"/>
          </a:solidFill>
          <a:ln/>
        </p:spPr>
        <p:txBody>
          <a:bodyPr/>
          <a:lstStyle/>
          <a:p>
            <a:endParaRPr lang="ja-JP" altLang="en-US"/>
          </a:p>
        </p:txBody>
      </p:sp>
      <p:sp>
        <p:nvSpPr>
          <p:cNvPr id="37" name="Text 25"/>
          <p:cNvSpPr txBox="1"/>
          <p:nvPr/>
        </p:nvSpPr>
        <p:spPr>
          <a:xfrm>
            <a:off x="6476695" y="1676095"/>
            <a:ext cx="5448910"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Databricksは柔軟で強力なスケーリング機能を提供し、ワークロードに応じて計算リソースを最適化します。ユーザーが意識することなく、必要に応じてリソースを拡張・縮小できます。</a:t>
            </a:r>
            <a:endParaRPr lang="en-US" sz="1200" dirty="0"/>
          </a:p>
        </p:txBody>
      </p:sp>
      <p:sp>
        <p:nvSpPr>
          <p:cNvPr id="38" name="Text 26"/>
          <p:cNvSpPr txBox="1"/>
          <p:nvPr/>
        </p:nvSpPr>
        <p:spPr>
          <a:xfrm>
            <a:off x="6705295" y="25146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自動スケーリング：クラスターは負荷に応じてワーカーノードを自動的に追加/削除し、コストとパフォーマンスを最適化</a:t>
            </a:r>
            <a:endParaRPr lang="en-US" sz="1200" dirty="0"/>
          </a:p>
        </p:txBody>
      </p:sp>
      <p:sp>
        <p:nvSpPr>
          <p:cNvPr id="39" name="Text 27"/>
          <p:cNvSpPr txBox="1"/>
          <p:nvPr/>
        </p:nvSpPr>
        <p:spPr>
          <a:xfrm>
            <a:off x="6705295" y="30861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水平スケーリング（Scale Out）：ワーカーノードの数を増減してワークロードを分散処理。ビッグデータ処理やSparkジョブに効果的</a:t>
            </a:r>
            <a:endParaRPr lang="en-US" sz="1200" dirty="0"/>
          </a:p>
        </p:txBody>
      </p:sp>
      <p:sp>
        <p:nvSpPr>
          <p:cNvPr id="40" name="Text 28"/>
          <p:cNvSpPr txBox="1"/>
          <p:nvPr/>
        </p:nvSpPr>
        <p:spPr>
          <a:xfrm>
            <a:off x="6705295" y="36576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垂直スケーリング（Scale Up）：個々のノードのサイズ（CPU/メモリ）を拡張。メモリ集約型ワークロードに最適</a:t>
            </a:r>
            <a:endParaRPr lang="en-US" sz="1200" dirty="0"/>
          </a:p>
        </p:txBody>
      </p:sp>
      <p:sp>
        <p:nvSpPr>
          <p:cNvPr id="41" name="Text 29"/>
          <p:cNvSpPr txBox="1"/>
          <p:nvPr/>
        </p:nvSpPr>
        <p:spPr>
          <a:xfrm>
            <a:off x="6705295" y="42291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サーバレスコンピュート：事前プロビジョニング不要で即時スケール。使用時のみ課金される効率的なオプション</a:t>
            </a:r>
            <a:endParaRPr lang="en-US" sz="1200" dirty="0"/>
          </a:p>
        </p:txBody>
      </p:sp>
      <p:sp>
        <p:nvSpPr>
          <p:cNvPr id="42" name="Shape 30"/>
          <p:cNvSpPr/>
          <p:nvPr/>
        </p:nvSpPr>
        <p:spPr>
          <a:xfrm>
            <a:off x="6476695" y="4839005"/>
            <a:ext cx="5333695" cy="1981505"/>
          </a:xfrm>
          <a:prstGeom prst="roundRect">
            <a:avLst>
              <a:gd name="adj" fmla="val 1775"/>
            </a:avLst>
          </a:prstGeom>
          <a:solidFill>
            <a:srgbClr val="E7EFF8"/>
          </a:solidFill>
          <a:ln/>
        </p:spPr>
        <p:txBody>
          <a:bodyPr/>
          <a:lstStyle/>
          <a:p>
            <a:endParaRPr lang="ja-JP" altLang="en-US"/>
          </a:p>
        </p:txBody>
      </p:sp>
      <p:sp>
        <p:nvSpPr>
          <p:cNvPr id="43" name="Text 31"/>
          <p:cNvSpPr txBox="1"/>
          <p:nvPr/>
        </p:nvSpPr>
        <p:spPr>
          <a:xfrm>
            <a:off x="6629400" y="4990795"/>
            <a:ext cx="2553005"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スケーリングのベストプラクティス</a:t>
            </a:r>
            <a:endParaRPr lang="en-US" sz="1200" dirty="0"/>
          </a:p>
        </p:txBody>
      </p:sp>
      <p:pic>
        <p:nvPicPr>
          <p:cNvPr id="44" name="Image 10" descr="preencoded.png"/>
          <p:cNvPicPr>
            <a:picLocks noChangeAspect="1"/>
          </p:cNvPicPr>
          <p:nvPr/>
        </p:nvPicPr>
        <p:blipFill>
          <a:blip r:embed="rId8"/>
          <a:srcRect t="-100" b="-100"/>
          <a:stretch/>
        </p:blipFill>
        <p:spPr>
          <a:xfrm>
            <a:off x="6629400" y="5333695"/>
            <a:ext cx="114300" cy="152705"/>
          </a:xfrm>
          <a:prstGeom prst="rect">
            <a:avLst/>
          </a:prstGeom>
        </p:spPr>
      </p:pic>
      <p:sp>
        <p:nvSpPr>
          <p:cNvPr id="45" name="Text 32"/>
          <p:cNvSpPr txBox="1"/>
          <p:nvPr/>
        </p:nvSpPr>
        <p:spPr>
          <a:xfrm>
            <a:off x="6819595" y="5296205"/>
            <a:ext cx="886054"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自動終了：</a:t>
            </a:r>
            <a:endParaRPr lang="en-US" sz="1200" dirty="0"/>
          </a:p>
        </p:txBody>
      </p:sp>
      <p:sp>
        <p:nvSpPr>
          <p:cNvPr id="46" name="Text 33"/>
          <p:cNvSpPr txBox="1"/>
          <p:nvPr/>
        </p:nvSpPr>
        <p:spPr>
          <a:xfrm>
            <a:off x="6819595" y="5296205"/>
            <a:ext cx="48198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一定の非アクティブ時間後にクラスターを自動終了させ、コスト削減</a:t>
            </a:r>
            <a:endParaRPr lang="en-US" sz="1200" dirty="0"/>
          </a:p>
        </p:txBody>
      </p:sp>
      <p:pic>
        <p:nvPicPr>
          <p:cNvPr id="47" name="Image 11" descr="preencoded.png"/>
          <p:cNvPicPr>
            <a:picLocks noChangeAspect="1"/>
          </p:cNvPicPr>
          <p:nvPr/>
        </p:nvPicPr>
        <p:blipFill>
          <a:blip r:embed="rId8"/>
          <a:srcRect t="-100" b="-100"/>
          <a:stretch/>
        </p:blipFill>
        <p:spPr>
          <a:xfrm>
            <a:off x="6629400" y="5905195"/>
            <a:ext cx="114300" cy="152705"/>
          </a:xfrm>
          <a:prstGeom prst="rect">
            <a:avLst/>
          </a:prstGeom>
        </p:spPr>
      </p:pic>
      <p:sp>
        <p:nvSpPr>
          <p:cNvPr id="48" name="Text 34"/>
          <p:cNvSpPr txBox="1"/>
          <p:nvPr/>
        </p:nvSpPr>
        <p:spPr>
          <a:xfrm>
            <a:off x="6819595" y="5867705"/>
            <a:ext cx="1705356"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最小/最大ワーカー数：</a:t>
            </a:r>
            <a:endParaRPr lang="en-US" sz="1200" dirty="0"/>
          </a:p>
        </p:txBody>
      </p:sp>
      <p:sp>
        <p:nvSpPr>
          <p:cNvPr id="49" name="Text 35"/>
          <p:cNvSpPr txBox="1"/>
          <p:nvPr/>
        </p:nvSpPr>
        <p:spPr>
          <a:xfrm>
            <a:off x="8403336" y="5867705"/>
            <a:ext cx="30202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ワークロードに応じた適切な設定で効率化</a:t>
            </a:r>
            <a:endParaRPr lang="en-US" sz="1200" dirty="0"/>
          </a:p>
        </p:txBody>
      </p:sp>
      <p:pic>
        <p:nvPicPr>
          <p:cNvPr id="50" name="Image 12" descr="preencoded.png"/>
          <p:cNvPicPr>
            <a:picLocks noChangeAspect="1"/>
          </p:cNvPicPr>
          <p:nvPr/>
        </p:nvPicPr>
        <p:blipFill>
          <a:blip r:embed="rId8"/>
          <a:srcRect t="-100" b="-100"/>
          <a:stretch/>
        </p:blipFill>
        <p:spPr>
          <a:xfrm>
            <a:off x="6629400" y="6248095"/>
            <a:ext cx="114300" cy="152705"/>
          </a:xfrm>
          <a:prstGeom prst="rect">
            <a:avLst/>
          </a:prstGeom>
        </p:spPr>
      </p:pic>
      <p:sp>
        <p:nvSpPr>
          <p:cNvPr id="51" name="Text 36"/>
          <p:cNvSpPr txBox="1"/>
          <p:nvPr/>
        </p:nvSpPr>
        <p:spPr>
          <a:xfrm>
            <a:off x="6819595" y="6210605"/>
            <a:ext cx="1495958"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フォトンエンジン：</a:t>
            </a:r>
            <a:endParaRPr lang="en-US" sz="1200" dirty="0"/>
          </a:p>
        </p:txBody>
      </p:sp>
      <p:sp>
        <p:nvSpPr>
          <p:cNvPr id="52" name="Text 37"/>
          <p:cNvSpPr txBox="1"/>
          <p:nvPr/>
        </p:nvSpPr>
        <p:spPr>
          <a:xfrm>
            <a:off x="6819595" y="6210605"/>
            <a:ext cx="48390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高速クエリパフォーマンスとコスト削減のための最適化</a:t>
            </a:r>
            <a:endParaRPr lang="en-US" sz="1200" dirty="0"/>
          </a:p>
        </p:txBody>
      </p:sp>
      <p:pic>
        <p:nvPicPr>
          <p:cNvPr id="53" name="Image 13" descr="preencoded.png"/>
          <p:cNvPicPr>
            <a:picLocks noChangeAspect="1"/>
          </p:cNvPicPr>
          <p:nvPr/>
        </p:nvPicPr>
        <p:blipFill>
          <a:blip r:embed="rId9"/>
          <a:srcRect/>
          <a:stretch/>
        </p:blipFill>
        <p:spPr>
          <a:xfrm>
            <a:off x="6476695" y="6848856"/>
            <a:ext cx="133502" cy="133502"/>
          </a:xfrm>
          <a:prstGeom prst="rect">
            <a:avLst/>
          </a:prstGeom>
        </p:spPr>
      </p:pic>
      <p:sp>
        <p:nvSpPr>
          <p:cNvPr id="54" name="Text 38"/>
          <p:cNvSpPr txBox="1"/>
          <p:nvPr/>
        </p:nvSpPr>
        <p:spPr>
          <a:xfrm>
            <a:off x="6648602" y="6819595"/>
            <a:ext cx="306232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詳細はDatabricks クラスタードキュメントを参照</a:t>
            </a:r>
            <a:endParaRPr lang="en-US" sz="1000" dirty="0"/>
          </a:p>
        </p:txBody>
      </p:sp>
      <p:sp>
        <p:nvSpPr>
          <p:cNvPr id="55" name="Text 39"/>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12 / 55</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681935"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セキュリティアーキテクチャ概要</a:t>
            </a:r>
            <a:endParaRPr lang="en-US" sz="1300" dirty="0"/>
          </a:p>
        </p:txBody>
      </p:sp>
      <p:sp>
        <p:nvSpPr>
          <p:cNvPr id="5" name="Shape 3"/>
          <p:cNvSpPr/>
          <p:nvPr/>
        </p:nvSpPr>
        <p:spPr>
          <a:xfrm>
            <a:off x="647395" y="1659636"/>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1812341"/>
            <a:ext cx="4496105" cy="2210105"/>
          </a:xfrm>
          <a:prstGeom prst="rect">
            <a:avLst/>
          </a:prstGeom>
        </p:spPr>
      </p:pic>
      <p:sp>
        <p:nvSpPr>
          <p:cNvPr id="7" name="Text 4"/>
          <p:cNvSpPr txBox="1"/>
          <p:nvPr/>
        </p:nvSpPr>
        <p:spPr>
          <a:xfrm>
            <a:off x="1856232" y="4169664"/>
            <a:ext cx="249082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Databricksのセキュリティレイヤー構造</a:t>
            </a:r>
            <a:endParaRPr lang="en-US" sz="1000" dirty="0"/>
          </a:p>
        </p:txBody>
      </p:sp>
      <p:sp>
        <p:nvSpPr>
          <p:cNvPr id="8" name="Text 5"/>
          <p:cNvSpPr txBox="1"/>
          <p:nvPr/>
        </p:nvSpPr>
        <p:spPr>
          <a:xfrm>
            <a:off x="1559052" y="438820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388206"/>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1890979" y="4931359"/>
            <a:ext cx="457200" cy="457200"/>
          </a:xfrm>
          <a:prstGeom prst="roundRect">
            <a:avLst>
              <a:gd name="adj" fmla="val 33333"/>
            </a:avLst>
          </a:prstGeom>
          <a:solidFill>
            <a:srgbClr val="E7EFF8"/>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005279" y="5045659"/>
            <a:ext cx="228600" cy="228600"/>
          </a:xfrm>
          <a:prstGeom prst="rect">
            <a:avLst/>
          </a:prstGeom>
        </p:spPr>
      </p:pic>
      <p:sp>
        <p:nvSpPr>
          <p:cNvPr id="12" name="Shape 8"/>
          <p:cNvSpPr/>
          <p:nvPr/>
        </p:nvSpPr>
        <p:spPr>
          <a:xfrm>
            <a:off x="2499970" y="4931359"/>
            <a:ext cx="428854" cy="457200"/>
          </a:xfrm>
          <a:prstGeom prst="roundRect">
            <a:avLst>
              <a:gd name="adj" fmla="val 37906"/>
            </a:avLst>
          </a:prstGeom>
          <a:solidFill>
            <a:srgbClr val="FFEFE0"/>
          </a:solidFill>
          <a:ln/>
        </p:spPr>
        <p:txBody>
          <a:bodyPr/>
          <a:lstStyle/>
          <a:p>
            <a:endParaRPr lang="ja-JP" altLang="en-US"/>
          </a:p>
        </p:txBody>
      </p:sp>
      <p:pic>
        <p:nvPicPr>
          <p:cNvPr id="13" name="Image 2" descr="preencoded.png"/>
          <p:cNvPicPr>
            <a:picLocks noChangeAspect="1"/>
          </p:cNvPicPr>
          <p:nvPr/>
        </p:nvPicPr>
        <p:blipFill>
          <a:blip r:embed="rId6"/>
          <a:srcRect l="-57" r="-57"/>
          <a:stretch/>
        </p:blipFill>
        <p:spPr>
          <a:xfrm>
            <a:off x="2614270" y="5045659"/>
            <a:ext cx="200254" cy="228600"/>
          </a:xfrm>
          <a:prstGeom prst="rect">
            <a:avLst/>
          </a:prstGeom>
        </p:spPr>
      </p:pic>
      <p:sp>
        <p:nvSpPr>
          <p:cNvPr id="14" name="Shape 9"/>
          <p:cNvSpPr/>
          <p:nvPr/>
        </p:nvSpPr>
        <p:spPr>
          <a:xfrm>
            <a:off x="3081528" y="4931359"/>
            <a:ext cx="514807" cy="457200"/>
          </a:xfrm>
          <a:prstGeom prst="roundRect">
            <a:avLst>
              <a:gd name="adj" fmla="val 33333"/>
            </a:avLst>
          </a:prstGeom>
          <a:solidFill>
            <a:srgbClr val="E7EFF8"/>
          </a:solidFill>
          <a:ln/>
        </p:spPr>
        <p:txBody>
          <a:bodyPr/>
          <a:lstStyle/>
          <a:p>
            <a:endParaRPr lang="ja-JP" altLang="en-US"/>
          </a:p>
        </p:txBody>
      </p:sp>
      <p:pic>
        <p:nvPicPr>
          <p:cNvPr id="15" name="Image 3" descr="preencoded.png"/>
          <p:cNvPicPr>
            <a:picLocks noChangeAspect="1"/>
          </p:cNvPicPr>
          <p:nvPr/>
        </p:nvPicPr>
        <p:blipFill>
          <a:blip r:embed="rId7"/>
          <a:srcRect l="-80" r="-80"/>
          <a:stretch/>
        </p:blipFill>
        <p:spPr>
          <a:xfrm>
            <a:off x="3195828" y="5045659"/>
            <a:ext cx="286207" cy="228600"/>
          </a:xfrm>
          <a:prstGeom prst="rect">
            <a:avLst/>
          </a:prstGeom>
        </p:spPr>
      </p:pic>
      <p:sp>
        <p:nvSpPr>
          <p:cNvPr id="16" name="Shape 10"/>
          <p:cNvSpPr/>
          <p:nvPr/>
        </p:nvSpPr>
        <p:spPr>
          <a:xfrm>
            <a:off x="3748126" y="4931359"/>
            <a:ext cx="457200" cy="457200"/>
          </a:xfrm>
          <a:prstGeom prst="roundRect">
            <a:avLst>
              <a:gd name="adj" fmla="val 33333"/>
            </a:avLst>
          </a:prstGeom>
          <a:solidFill>
            <a:srgbClr val="FFEFE0"/>
          </a:solidFill>
          <a:ln/>
        </p:spPr>
        <p:txBody>
          <a:bodyPr/>
          <a:lstStyle/>
          <a:p>
            <a:endParaRPr lang="ja-JP" altLang="en-US"/>
          </a:p>
        </p:txBody>
      </p:sp>
      <p:pic>
        <p:nvPicPr>
          <p:cNvPr id="17" name="Image 4" descr="preencoded.png"/>
          <p:cNvPicPr>
            <a:picLocks noChangeAspect="1"/>
          </p:cNvPicPr>
          <p:nvPr/>
        </p:nvPicPr>
        <p:blipFill>
          <a:blip r:embed="rId8"/>
          <a:srcRect/>
          <a:stretch/>
        </p:blipFill>
        <p:spPr>
          <a:xfrm>
            <a:off x="3862426" y="5045659"/>
            <a:ext cx="228600" cy="228600"/>
          </a:xfrm>
          <a:prstGeom prst="rect">
            <a:avLst/>
          </a:prstGeom>
        </p:spPr>
      </p:pic>
      <p:sp>
        <p:nvSpPr>
          <p:cNvPr id="18" name="Text 11"/>
          <p:cNvSpPr txBox="1"/>
          <p:nvPr/>
        </p:nvSpPr>
        <p:spPr>
          <a:xfrm>
            <a:off x="6476695" y="800100"/>
            <a:ext cx="39008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セキュリティアーキテクチャ</a:t>
            </a:r>
            <a:endParaRPr lang="en-US" sz="2200" dirty="0"/>
          </a:p>
        </p:txBody>
      </p:sp>
      <p:sp>
        <p:nvSpPr>
          <p:cNvPr id="19" name="Shape 12"/>
          <p:cNvSpPr/>
          <p:nvPr/>
        </p:nvSpPr>
        <p:spPr>
          <a:xfrm>
            <a:off x="6476695" y="1410005"/>
            <a:ext cx="609905" cy="38405"/>
          </a:xfrm>
          <a:prstGeom prst="rect">
            <a:avLst/>
          </a:prstGeom>
          <a:solidFill>
            <a:srgbClr val="FF8A00"/>
          </a:solidFill>
          <a:ln/>
        </p:spPr>
        <p:txBody>
          <a:bodyPr/>
          <a:lstStyle/>
          <a:p>
            <a:endParaRPr lang="ja-JP" altLang="en-US"/>
          </a:p>
        </p:txBody>
      </p:sp>
      <p:sp>
        <p:nvSpPr>
          <p:cNvPr id="20" name="Text 13"/>
          <p:cNvSpPr txBox="1"/>
          <p:nvPr/>
        </p:nvSpPr>
        <p:spPr>
          <a:xfrm>
            <a:off x="6476695" y="1676095"/>
            <a:ext cx="54388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Databricksは多層防御アプローチを採用し、クラウドネイティブなセキュリティアーキテクチャを実現しています。</a:t>
            </a:r>
            <a:endParaRPr lang="en-US" sz="1200" dirty="0"/>
          </a:p>
        </p:txBody>
      </p:sp>
      <p:sp>
        <p:nvSpPr>
          <p:cNvPr id="21" name="Text 14"/>
          <p:cNvSpPr txBox="1"/>
          <p:nvPr/>
        </p:nvSpPr>
        <p:spPr>
          <a:xfrm>
            <a:off x="6476695" y="2295144"/>
            <a:ext cx="1834286" cy="247802"/>
          </a:xfrm>
          <a:prstGeom prst="rect">
            <a:avLst/>
          </a:prstGeom>
          <a:noFill/>
          <a:ln/>
        </p:spPr>
        <p:txBody>
          <a:bodyPr wrap="square" lIns="0" tIns="0" rIns="0" bIns="0" rtlCol="0" anchor="ctr"/>
          <a:lstStyle/>
          <a:p>
            <a:pPr marL="0" indent="0" algn="l">
              <a:buNone/>
            </a:pPr>
            <a:r>
              <a:rPr lang="en-US" sz="1300" dirty="0">
                <a:solidFill>
                  <a:srgbClr val="1B5FA7"/>
                </a:solidFill>
                <a:latin typeface="Noto Sans JP" pitchFamily="34" charset="0"/>
                <a:ea typeface="Noto Sans JP" pitchFamily="34" charset="-122"/>
                <a:cs typeface="Noto Sans JP" pitchFamily="34" charset="-120"/>
              </a:rPr>
              <a:t>主要セキュリティ対策</a:t>
            </a:r>
            <a:endParaRPr lang="en-US" sz="1300" dirty="0"/>
          </a:p>
        </p:txBody>
      </p:sp>
      <p:sp>
        <p:nvSpPr>
          <p:cNvPr id="22" name="Text 15"/>
          <p:cNvSpPr txBox="1"/>
          <p:nvPr/>
        </p:nvSpPr>
        <p:spPr>
          <a:xfrm>
            <a:off x="6705295" y="26289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ネットワークセキュリティ：PrivateLink、IP制限、VNet統合によるネットワーク分離</a:t>
            </a:r>
            <a:endParaRPr lang="en-US" sz="1200" dirty="0"/>
          </a:p>
        </p:txBody>
      </p:sp>
      <p:sp>
        <p:nvSpPr>
          <p:cNvPr id="23" name="Text 16"/>
          <p:cNvSpPr txBox="1"/>
          <p:nvPr/>
        </p:nvSpPr>
        <p:spPr>
          <a:xfrm>
            <a:off x="6705295" y="3200400"/>
            <a:ext cx="43534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アイデンティティ管理：SSO連携、SCIM、細かなIAM権限設定</a:t>
            </a:r>
            <a:endParaRPr lang="en-US" sz="1200" dirty="0"/>
          </a:p>
        </p:txBody>
      </p:sp>
      <p:sp>
        <p:nvSpPr>
          <p:cNvPr id="24" name="Text 17"/>
          <p:cNvSpPr txBox="1"/>
          <p:nvPr/>
        </p:nvSpPr>
        <p:spPr>
          <a:xfrm>
            <a:off x="6705295" y="3543300"/>
            <a:ext cx="50484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データ保護：転送中・保存中の暗号化、顧客管理暗号化キー(CMEK)対応</a:t>
            </a:r>
            <a:endParaRPr lang="en-US" sz="1200" dirty="0"/>
          </a:p>
        </p:txBody>
      </p:sp>
      <p:sp>
        <p:nvSpPr>
          <p:cNvPr id="25" name="Text 18"/>
          <p:cNvSpPr txBox="1"/>
          <p:nvPr/>
        </p:nvSpPr>
        <p:spPr>
          <a:xfrm>
            <a:off x="6705295" y="3886200"/>
            <a:ext cx="50584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コンプライアンス：主要認証（SOC 2 Type II、HIPAA、GDPR等）に準拠</a:t>
            </a:r>
            <a:endParaRPr lang="en-US" sz="1200" dirty="0"/>
          </a:p>
        </p:txBody>
      </p:sp>
      <p:sp>
        <p:nvSpPr>
          <p:cNvPr id="26" name="Shape 19"/>
          <p:cNvSpPr/>
          <p:nvPr/>
        </p:nvSpPr>
        <p:spPr>
          <a:xfrm>
            <a:off x="6476695" y="4267505"/>
            <a:ext cx="5333695" cy="1752905"/>
          </a:xfrm>
          <a:prstGeom prst="roundRect">
            <a:avLst>
              <a:gd name="adj" fmla="val 2268"/>
            </a:avLst>
          </a:prstGeom>
          <a:solidFill>
            <a:srgbClr val="E7EFF8"/>
          </a:solidFill>
          <a:ln/>
        </p:spPr>
        <p:txBody>
          <a:bodyPr/>
          <a:lstStyle/>
          <a:p>
            <a:endParaRPr lang="ja-JP" altLang="en-US"/>
          </a:p>
        </p:txBody>
      </p:sp>
      <p:sp>
        <p:nvSpPr>
          <p:cNvPr id="27" name="Text 20"/>
          <p:cNvSpPr txBox="1"/>
          <p:nvPr/>
        </p:nvSpPr>
        <p:spPr>
          <a:xfrm>
            <a:off x="6629400" y="4419295"/>
            <a:ext cx="17913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セキュリティ設計の特徴</a:t>
            </a:r>
            <a:endParaRPr lang="en-US" sz="1200" dirty="0"/>
          </a:p>
        </p:txBody>
      </p:sp>
      <p:pic>
        <p:nvPicPr>
          <p:cNvPr id="28" name="Image 5" descr="preencoded.png"/>
          <p:cNvPicPr>
            <a:picLocks noChangeAspect="1"/>
          </p:cNvPicPr>
          <p:nvPr/>
        </p:nvPicPr>
        <p:blipFill>
          <a:blip r:embed="rId9"/>
          <a:srcRect/>
          <a:stretch/>
        </p:blipFill>
        <p:spPr>
          <a:xfrm>
            <a:off x="6629400" y="4762195"/>
            <a:ext cx="152705" cy="152705"/>
          </a:xfrm>
          <a:prstGeom prst="rect">
            <a:avLst/>
          </a:prstGeom>
        </p:spPr>
      </p:pic>
      <p:sp>
        <p:nvSpPr>
          <p:cNvPr id="29" name="Text 21"/>
          <p:cNvSpPr txBox="1"/>
          <p:nvPr/>
        </p:nvSpPr>
        <p:spPr>
          <a:xfrm>
            <a:off x="6858000" y="4724705"/>
            <a:ext cx="4914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Control PlaneとCompute Planeの分離による強固なセキュリティ境界</a:t>
            </a:r>
            <a:endParaRPr lang="en-US" sz="1200" dirty="0"/>
          </a:p>
        </p:txBody>
      </p:sp>
      <p:pic>
        <p:nvPicPr>
          <p:cNvPr id="30" name="Image 6" descr="preencoded.png"/>
          <p:cNvPicPr>
            <a:picLocks noChangeAspect="1"/>
          </p:cNvPicPr>
          <p:nvPr/>
        </p:nvPicPr>
        <p:blipFill>
          <a:blip r:embed="rId9"/>
          <a:srcRect/>
          <a:stretch/>
        </p:blipFill>
        <p:spPr>
          <a:xfrm>
            <a:off x="6629400" y="5067605"/>
            <a:ext cx="152705" cy="152705"/>
          </a:xfrm>
          <a:prstGeom prst="rect">
            <a:avLst/>
          </a:prstGeom>
        </p:spPr>
      </p:pic>
      <p:sp>
        <p:nvSpPr>
          <p:cNvPr id="31" name="Text 22"/>
          <p:cNvSpPr txBox="1"/>
          <p:nvPr/>
        </p:nvSpPr>
        <p:spPr>
          <a:xfrm>
            <a:off x="6858000" y="5029200"/>
            <a:ext cx="45628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Catalogによる統一されたデータガバナンスとアクセス制御</a:t>
            </a:r>
            <a:endParaRPr lang="en-US" sz="1200" dirty="0"/>
          </a:p>
        </p:txBody>
      </p:sp>
      <p:pic>
        <p:nvPicPr>
          <p:cNvPr id="32" name="Image 7" descr="preencoded.png"/>
          <p:cNvPicPr>
            <a:picLocks noChangeAspect="1"/>
          </p:cNvPicPr>
          <p:nvPr/>
        </p:nvPicPr>
        <p:blipFill>
          <a:blip r:embed="rId9"/>
          <a:srcRect/>
          <a:stretch/>
        </p:blipFill>
        <p:spPr>
          <a:xfrm>
            <a:off x="6629400" y="5372100"/>
            <a:ext cx="152705" cy="152705"/>
          </a:xfrm>
          <a:prstGeom prst="rect">
            <a:avLst/>
          </a:prstGeom>
        </p:spPr>
      </p:pic>
      <p:sp>
        <p:nvSpPr>
          <p:cNvPr id="33" name="Text 23"/>
          <p:cNvSpPr txBox="1"/>
          <p:nvPr/>
        </p:nvSpPr>
        <p:spPr>
          <a:xfrm>
            <a:off x="6858000" y="533369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サーバレスコンピュートによる顧客間の完全分離</a:t>
            </a:r>
            <a:endParaRPr lang="en-US" sz="1200" dirty="0"/>
          </a:p>
        </p:txBody>
      </p:sp>
      <p:pic>
        <p:nvPicPr>
          <p:cNvPr id="34" name="Image 8" descr="preencoded.png"/>
          <p:cNvPicPr>
            <a:picLocks noChangeAspect="1"/>
          </p:cNvPicPr>
          <p:nvPr/>
        </p:nvPicPr>
        <p:blipFill>
          <a:blip r:embed="rId9"/>
          <a:srcRect/>
          <a:stretch/>
        </p:blipFill>
        <p:spPr>
          <a:xfrm>
            <a:off x="6629400" y="5676595"/>
            <a:ext cx="152705" cy="152705"/>
          </a:xfrm>
          <a:prstGeom prst="rect">
            <a:avLst/>
          </a:prstGeom>
        </p:spPr>
      </p:pic>
      <p:sp>
        <p:nvSpPr>
          <p:cNvPr id="35" name="Text 24"/>
          <p:cNvSpPr txBox="1"/>
          <p:nvPr/>
        </p:nvSpPr>
        <p:spPr>
          <a:xfrm>
            <a:off x="6858000" y="5639105"/>
            <a:ext cx="43342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セキュリティ対策を自動監視するSecurity Analysis Tool (SAT)</a:t>
            </a:r>
            <a:endParaRPr lang="en-US" sz="1200" dirty="0"/>
          </a:p>
        </p:txBody>
      </p:sp>
      <p:pic>
        <p:nvPicPr>
          <p:cNvPr id="36" name="Image 9" descr="preencoded.png"/>
          <p:cNvPicPr>
            <a:picLocks noChangeAspect="1"/>
          </p:cNvPicPr>
          <p:nvPr/>
        </p:nvPicPr>
        <p:blipFill>
          <a:blip r:embed="rId10"/>
          <a:srcRect/>
          <a:stretch/>
        </p:blipFill>
        <p:spPr>
          <a:xfrm>
            <a:off x="6476695" y="6048756"/>
            <a:ext cx="133502" cy="133502"/>
          </a:xfrm>
          <a:prstGeom prst="rect">
            <a:avLst/>
          </a:prstGeom>
        </p:spPr>
      </p:pic>
      <p:sp>
        <p:nvSpPr>
          <p:cNvPr id="37" name="Text 25"/>
          <p:cNvSpPr txBox="1"/>
          <p:nvPr/>
        </p:nvSpPr>
        <p:spPr>
          <a:xfrm>
            <a:off x="6648602" y="6019495"/>
            <a:ext cx="249082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セキュリティベストプラクティスの詳細</a:t>
            </a:r>
            <a:endParaRPr lang="en-US" sz="1000" dirty="0"/>
          </a:p>
        </p:txBody>
      </p:sp>
      <p:sp>
        <p:nvSpPr>
          <p:cNvPr id="38" name="Text 26"/>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13 / 55</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2191695" cy="69338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0153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高可用性・災害復旧戦略</a:t>
            </a:r>
            <a:endParaRPr lang="en-US" sz="1300" dirty="0"/>
          </a:p>
        </p:txBody>
      </p:sp>
      <p:sp>
        <p:nvSpPr>
          <p:cNvPr id="5" name="Shape 3"/>
          <p:cNvSpPr/>
          <p:nvPr/>
        </p:nvSpPr>
        <p:spPr>
          <a:xfrm>
            <a:off x="647395" y="1850746"/>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2002536"/>
            <a:ext cx="4496105" cy="2210105"/>
          </a:xfrm>
          <a:prstGeom prst="rect">
            <a:avLst/>
          </a:prstGeom>
        </p:spPr>
      </p:pic>
      <p:sp>
        <p:nvSpPr>
          <p:cNvPr id="7" name="Text 4"/>
          <p:cNvSpPr txBox="1"/>
          <p:nvPr/>
        </p:nvSpPr>
        <p:spPr>
          <a:xfrm>
            <a:off x="1721815" y="4359859"/>
            <a:ext cx="2757830"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Databricksの高可用性アーキテクチャ概念図</a:t>
            </a:r>
            <a:endParaRPr lang="en-US" sz="1000" dirty="0"/>
          </a:p>
        </p:txBody>
      </p:sp>
      <p:sp>
        <p:nvSpPr>
          <p:cNvPr id="8" name="Text 5"/>
          <p:cNvSpPr txBox="1"/>
          <p:nvPr/>
        </p:nvSpPr>
        <p:spPr>
          <a:xfrm>
            <a:off x="1559052" y="4578401"/>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578401"/>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1867205" y="5198364"/>
            <a:ext cx="1104595" cy="342900"/>
          </a:xfrm>
          <a:prstGeom prst="roundRect">
            <a:avLst>
              <a:gd name="adj" fmla="val 59259"/>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11" name="Image 1" descr="preencoded.png"/>
          <p:cNvPicPr>
            <a:picLocks noChangeAspect="1"/>
          </p:cNvPicPr>
          <p:nvPr/>
        </p:nvPicPr>
        <p:blipFill>
          <a:blip r:embed="rId5"/>
          <a:srcRect/>
          <a:stretch/>
        </p:blipFill>
        <p:spPr>
          <a:xfrm>
            <a:off x="2018995" y="5274259"/>
            <a:ext cx="190195" cy="190195"/>
          </a:xfrm>
          <a:prstGeom prst="rect">
            <a:avLst/>
          </a:prstGeom>
        </p:spPr>
      </p:pic>
      <p:sp>
        <p:nvSpPr>
          <p:cNvPr id="12" name="Text 8"/>
          <p:cNvSpPr txBox="1"/>
          <p:nvPr/>
        </p:nvSpPr>
        <p:spPr>
          <a:xfrm>
            <a:off x="2286000" y="5274259"/>
            <a:ext cx="6336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高可用性</a:t>
            </a:r>
            <a:endParaRPr lang="en-US" sz="1000" dirty="0"/>
          </a:p>
        </p:txBody>
      </p:sp>
      <p:sp>
        <p:nvSpPr>
          <p:cNvPr id="13" name="Shape 9"/>
          <p:cNvSpPr/>
          <p:nvPr/>
        </p:nvSpPr>
        <p:spPr>
          <a:xfrm>
            <a:off x="3124505" y="5198364"/>
            <a:ext cx="1104595" cy="342900"/>
          </a:xfrm>
          <a:prstGeom prst="roundRect">
            <a:avLst>
              <a:gd name="adj" fmla="val 59259"/>
            </a:avLst>
          </a:prstGeom>
          <a:solidFill>
            <a:srgbClr val="FFF1E5"/>
          </a:solidFill>
          <a:ln/>
          <a:effectLst>
            <a:outerShdw blurRad="12700" dist="12700" dir="16200000" algn="bl" rotWithShape="0">
              <a:srgbClr val="000000">
                <a:alpha val="75000"/>
              </a:srgbClr>
            </a:outerShdw>
          </a:effectLst>
        </p:spPr>
        <p:txBody>
          <a:bodyPr/>
          <a:lstStyle/>
          <a:p>
            <a:endParaRPr lang="ja-JP" altLang="en-US"/>
          </a:p>
        </p:txBody>
      </p:sp>
      <p:pic>
        <p:nvPicPr>
          <p:cNvPr id="14" name="Image 2" descr="preencoded.png"/>
          <p:cNvPicPr>
            <a:picLocks noChangeAspect="1"/>
          </p:cNvPicPr>
          <p:nvPr/>
        </p:nvPicPr>
        <p:blipFill>
          <a:blip r:embed="rId6"/>
          <a:srcRect/>
          <a:stretch/>
        </p:blipFill>
        <p:spPr>
          <a:xfrm>
            <a:off x="3276295" y="5274259"/>
            <a:ext cx="190195" cy="190195"/>
          </a:xfrm>
          <a:prstGeom prst="rect">
            <a:avLst/>
          </a:prstGeom>
        </p:spPr>
      </p:pic>
      <p:sp>
        <p:nvSpPr>
          <p:cNvPr id="15" name="Text 10"/>
          <p:cNvSpPr txBox="1"/>
          <p:nvPr/>
        </p:nvSpPr>
        <p:spPr>
          <a:xfrm>
            <a:off x="3543300" y="5274259"/>
            <a:ext cx="6336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災害復旧</a:t>
            </a:r>
            <a:endParaRPr lang="en-US" sz="1000" dirty="0"/>
          </a:p>
        </p:txBody>
      </p:sp>
      <p:sp>
        <p:nvSpPr>
          <p:cNvPr id="16" name="Text 11"/>
          <p:cNvSpPr txBox="1"/>
          <p:nvPr/>
        </p:nvSpPr>
        <p:spPr>
          <a:xfrm>
            <a:off x="6476695" y="800100"/>
            <a:ext cx="40151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Databricksの可用性と継続性</a:t>
            </a:r>
            <a:endParaRPr lang="en-US" sz="2200" dirty="0"/>
          </a:p>
        </p:txBody>
      </p:sp>
      <p:sp>
        <p:nvSpPr>
          <p:cNvPr id="17" name="Shape 12"/>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3"/>
          <p:cNvSpPr txBox="1"/>
          <p:nvPr/>
        </p:nvSpPr>
        <p:spPr>
          <a:xfrm>
            <a:off x="6476695" y="1676095"/>
            <a:ext cx="54489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Databricksは複数のレベルでの高可用性を実現し、データとワークロードの継続性を確保するための包括的な戦略を提供しています。</a:t>
            </a:r>
            <a:endParaRPr lang="en-US" sz="1200" dirty="0"/>
          </a:p>
        </p:txBody>
      </p:sp>
      <p:sp>
        <p:nvSpPr>
          <p:cNvPr id="19" name="Text 14"/>
          <p:cNvSpPr txBox="1"/>
          <p:nvPr/>
        </p:nvSpPr>
        <p:spPr>
          <a:xfrm>
            <a:off x="6705295" y="22860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コントロールプレーンの冗長性：複数のアベイラビリティゾーンにまたがる高可用性設計</a:t>
            </a:r>
            <a:endParaRPr lang="en-US" sz="1200" dirty="0"/>
          </a:p>
        </p:txBody>
      </p:sp>
      <p:sp>
        <p:nvSpPr>
          <p:cNvPr id="20" name="Text 15"/>
          <p:cNvSpPr txBox="1"/>
          <p:nvPr/>
        </p:nvSpPr>
        <p:spPr>
          <a:xfrm>
            <a:off x="6705295" y="28575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コンピュートプレーンの自動回復：クラスタノード障害時の自動検出と再起動</a:t>
            </a:r>
            <a:endParaRPr lang="en-US" sz="1200" dirty="0"/>
          </a:p>
        </p:txBody>
      </p:sp>
      <p:sp>
        <p:nvSpPr>
          <p:cNvPr id="21" name="Text 16"/>
          <p:cNvSpPr txBox="1"/>
          <p:nvPr/>
        </p:nvSpPr>
        <p:spPr>
          <a:xfrm>
            <a:off x="6705295" y="34290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メタデータレプリケーション：データベースメタデータの自動レプリケーションと保護</a:t>
            </a:r>
            <a:endParaRPr lang="en-US" sz="1200" dirty="0"/>
          </a:p>
        </p:txBody>
      </p:sp>
      <p:sp>
        <p:nvSpPr>
          <p:cNvPr id="22" name="Text 17"/>
          <p:cNvSpPr txBox="1"/>
          <p:nvPr/>
        </p:nvSpPr>
        <p:spPr>
          <a:xfrm>
            <a:off x="6705295" y="40005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バックアップと復元：スナップショットによるDelta Lakeテーブルの時間指定復元</a:t>
            </a:r>
            <a:endParaRPr lang="en-US" sz="1200" dirty="0"/>
          </a:p>
        </p:txBody>
      </p:sp>
      <p:sp>
        <p:nvSpPr>
          <p:cNvPr id="23" name="Shape 18"/>
          <p:cNvSpPr/>
          <p:nvPr/>
        </p:nvSpPr>
        <p:spPr>
          <a:xfrm>
            <a:off x="6476695" y="4610405"/>
            <a:ext cx="5333695" cy="1752905"/>
          </a:xfrm>
          <a:prstGeom prst="roundRect">
            <a:avLst>
              <a:gd name="adj" fmla="val 2268"/>
            </a:avLst>
          </a:prstGeom>
          <a:solidFill>
            <a:srgbClr val="E7EFF8"/>
          </a:solidFill>
          <a:ln/>
        </p:spPr>
        <p:txBody>
          <a:bodyPr/>
          <a:lstStyle/>
          <a:p>
            <a:endParaRPr lang="ja-JP" altLang="en-US"/>
          </a:p>
        </p:txBody>
      </p:sp>
      <p:sp>
        <p:nvSpPr>
          <p:cNvPr id="24" name="Text 19"/>
          <p:cNvSpPr txBox="1"/>
          <p:nvPr/>
        </p:nvSpPr>
        <p:spPr>
          <a:xfrm>
            <a:off x="6629400" y="4762195"/>
            <a:ext cx="2553005"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災害復旧戦略のベストプラクティス</a:t>
            </a:r>
            <a:endParaRPr lang="en-US" sz="1200" dirty="0"/>
          </a:p>
        </p:txBody>
      </p:sp>
      <p:pic>
        <p:nvPicPr>
          <p:cNvPr id="25" name="Image 3" descr="preencoded.png"/>
          <p:cNvPicPr>
            <a:picLocks noChangeAspect="1"/>
          </p:cNvPicPr>
          <p:nvPr/>
        </p:nvPicPr>
        <p:blipFill>
          <a:blip r:embed="rId7"/>
          <a:srcRect/>
          <a:stretch/>
        </p:blipFill>
        <p:spPr>
          <a:xfrm>
            <a:off x="6629400" y="5105095"/>
            <a:ext cx="152705" cy="152705"/>
          </a:xfrm>
          <a:prstGeom prst="rect">
            <a:avLst/>
          </a:prstGeom>
        </p:spPr>
      </p:pic>
      <p:sp>
        <p:nvSpPr>
          <p:cNvPr id="26" name="Text 20"/>
          <p:cNvSpPr txBox="1"/>
          <p:nvPr/>
        </p:nvSpPr>
        <p:spPr>
          <a:xfrm>
            <a:off x="6858000" y="506760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マルチリージョン展開による地理的冗長性の確保</a:t>
            </a:r>
            <a:endParaRPr lang="en-US" sz="1200" dirty="0"/>
          </a:p>
        </p:txBody>
      </p:sp>
      <p:pic>
        <p:nvPicPr>
          <p:cNvPr id="27" name="Image 4" descr="preencoded.png"/>
          <p:cNvPicPr>
            <a:picLocks noChangeAspect="1"/>
          </p:cNvPicPr>
          <p:nvPr/>
        </p:nvPicPr>
        <p:blipFill>
          <a:blip r:embed="rId7"/>
          <a:srcRect/>
          <a:stretch/>
        </p:blipFill>
        <p:spPr>
          <a:xfrm>
            <a:off x="6629400" y="5410505"/>
            <a:ext cx="152705" cy="152705"/>
          </a:xfrm>
          <a:prstGeom prst="rect">
            <a:avLst/>
          </a:prstGeom>
        </p:spPr>
      </p:pic>
      <p:sp>
        <p:nvSpPr>
          <p:cNvPr id="28" name="Text 21"/>
          <p:cNvSpPr txBox="1"/>
          <p:nvPr/>
        </p:nvSpPr>
        <p:spPr>
          <a:xfrm>
            <a:off x="6858000" y="5372100"/>
            <a:ext cx="3934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定期的なデータバックアップとリテンション期間の設定</a:t>
            </a:r>
            <a:endParaRPr lang="en-US" sz="1200" dirty="0"/>
          </a:p>
        </p:txBody>
      </p:sp>
      <p:pic>
        <p:nvPicPr>
          <p:cNvPr id="29" name="Image 5" descr="preencoded.png"/>
          <p:cNvPicPr>
            <a:picLocks noChangeAspect="1"/>
          </p:cNvPicPr>
          <p:nvPr/>
        </p:nvPicPr>
        <p:blipFill>
          <a:blip r:embed="rId7"/>
          <a:srcRect/>
          <a:stretch/>
        </p:blipFill>
        <p:spPr>
          <a:xfrm>
            <a:off x="6629400" y="5715000"/>
            <a:ext cx="152705" cy="152705"/>
          </a:xfrm>
          <a:prstGeom prst="rect">
            <a:avLst/>
          </a:prstGeom>
        </p:spPr>
      </p:pic>
      <p:sp>
        <p:nvSpPr>
          <p:cNvPr id="30" name="Text 22"/>
          <p:cNvSpPr txBox="1"/>
          <p:nvPr/>
        </p:nvSpPr>
        <p:spPr>
          <a:xfrm>
            <a:off x="6858000" y="5676595"/>
            <a:ext cx="3324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重要なワークフローの定期的な障害テスト実施</a:t>
            </a:r>
            <a:endParaRPr lang="en-US" sz="1200" dirty="0"/>
          </a:p>
        </p:txBody>
      </p:sp>
      <p:pic>
        <p:nvPicPr>
          <p:cNvPr id="31" name="Image 6" descr="preencoded.png"/>
          <p:cNvPicPr>
            <a:picLocks noChangeAspect="1"/>
          </p:cNvPicPr>
          <p:nvPr/>
        </p:nvPicPr>
        <p:blipFill>
          <a:blip r:embed="rId7"/>
          <a:srcRect/>
          <a:stretch/>
        </p:blipFill>
        <p:spPr>
          <a:xfrm>
            <a:off x="6629400" y="6019495"/>
            <a:ext cx="152705" cy="152705"/>
          </a:xfrm>
          <a:prstGeom prst="rect">
            <a:avLst/>
          </a:prstGeom>
        </p:spPr>
      </p:pic>
      <p:sp>
        <p:nvSpPr>
          <p:cNvPr id="32" name="Text 23"/>
          <p:cNvSpPr txBox="1"/>
          <p:nvPr/>
        </p:nvSpPr>
        <p:spPr>
          <a:xfrm>
            <a:off x="6858000" y="5982005"/>
            <a:ext cx="48774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Catalogによるメタデータのクロスリージョンレプリケーション</a:t>
            </a:r>
            <a:endParaRPr lang="en-US" sz="1200" dirty="0"/>
          </a:p>
        </p:txBody>
      </p:sp>
      <p:pic>
        <p:nvPicPr>
          <p:cNvPr id="33" name="Image 7" descr="preencoded.png"/>
          <p:cNvPicPr>
            <a:picLocks noChangeAspect="1"/>
          </p:cNvPicPr>
          <p:nvPr/>
        </p:nvPicPr>
        <p:blipFill>
          <a:blip r:embed="rId8"/>
          <a:srcRect/>
          <a:stretch/>
        </p:blipFill>
        <p:spPr>
          <a:xfrm>
            <a:off x="6476695" y="6391656"/>
            <a:ext cx="133502" cy="133502"/>
          </a:xfrm>
          <a:prstGeom prst="rect">
            <a:avLst/>
          </a:prstGeom>
        </p:spPr>
      </p:pic>
      <p:sp>
        <p:nvSpPr>
          <p:cNvPr id="34" name="Text 24"/>
          <p:cNvSpPr txBox="1"/>
          <p:nvPr/>
        </p:nvSpPr>
        <p:spPr>
          <a:xfrm>
            <a:off x="6648602" y="6362395"/>
            <a:ext cx="28721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Databricks災害復旧ガイドを参照</a:t>
            </a:r>
            <a:endParaRPr lang="en-US" sz="1000" dirty="0"/>
          </a:p>
        </p:txBody>
      </p:sp>
      <p:sp>
        <p:nvSpPr>
          <p:cNvPr id="35" name="Text 25"/>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14 / 55</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15545"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292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パフォーマンス最適化の考え方</a:t>
            </a:r>
            <a:endParaRPr lang="en-US" sz="1300" dirty="0"/>
          </a:p>
        </p:txBody>
      </p:sp>
      <p:sp>
        <p:nvSpPr>
          <p:cNvPr id="5" name="Shape 3"/>
          <p:cNvSpPr/>
          <p:nvPr/>
        </p:nvSpPr>
        <p:spPr>
          <a:xfrm>
            <a:off x="647395" y="1317650"/>
            <a:ext cx="4800600" cy="3696005"/>
          </a:xfrm>
          <a:prstGeom prst="roundRect">
            <a:avLst>
              <a:gd name="adj" fmla="val 51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p:cNvPicPr>
            <a:picLocks noChangeAspect="1"/>
          </p:cNvPicPr>
          <p:nvPr/>
        </p:nvPicPr>
        <p:blipFill>
          <a:blip r:embed="rId3"/>
          <a:srcRect l="11626" r="11626"/>
          <a:stretch/>
        </p:blipFill>
        <p:spPr>
          <a:xfrm>
            <a:off x="800100" y="1469441"/>
            <a:ext cx="4496105" cy="2857500"/>
          </a:xfrm>
          <a:prstGeom prst="rect">
            <a:avLst/>
          </a:prstGeom>
        </p:spPr>
      </p:pic>
      <p:sp>
        <p:nvSpPr>
          <p:cNvPr id="7" name="Text 4"/>
          <p:cNvSpPr txBox="1"/>
          <p:nvPr/>
        </p:nvSpPr>
        <p:spPr>
          <a:xfrm>
            <a:off x="1574597" y="4474159"/>
            <a:ext cx="3053182"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パフォーマンス最適化アーキテクチャ</a:t>
            </a:r>
            <a:endParaRPr lang="en-US" sz="1000" dirty="0"/>
          </a:p>
        </p:txBody>
      </p:sp>
      <p:sp>
        <p:nvSpPr>
          <p:cNvPr id="8" name="Text 5"/>
          <p:cNvSpPr txBox="1"/>
          <p:nvPr/>
        </p:nvSpPr>
        <p:spPr>
          <a:xfrm>
            <a:off x="2343235" y="4686763"/>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67305" y="4664354"/>
            <a:ext cx="2755087" cy="191110"/>
          </a:xfrm>
          <a:prstGeom prst="rect">
            <a:avLst/>
          </a:prstGeom>
          <a:noFill/>
          <a:ln/>
        </p:spPr>
        <p:txBody>
          <a:bodyPr wrap="square" lIns="0" tIns="0" rIns="0" bIns="0" rtlCol="0" anchor="ctr"/>
          <a:lstStyle/>
          <a:p>
            <a:pPr algn="ctr"/>
            <a:r>
              <a:rPr lang="en-US" altLang="ja-JP" sz="900" dirty="0">
                <a:solidFill>
                  <a:srgbClr val="2563EB"/>
                </a:solidFill>
                <a:latin typeface="Noto Sans JP" pitchFamily="34" charset="0"/>
                <a:ea typeface="Noto Sans JP" pitchFamily="34" charset="-122"/>
                <a:cs typeface="Noto Sans JP" pitchFamily="34" charset="-120"/>
                <a:hlinkClick r:id="rId4"/>
              </a:rPr>
              <a:t>Microsoft Learn - Azure </a:t>
            </a:r>
            <a:r>
              <a:rPr lang="en-US" altLang="ja-JP" sz="900" dirty="0" err="1">
                <a:solidFill>
                  <a:srgbClr val="2563EB"/>
                </a:solidFill>
                <a:latin typeface="Noto Sans JP" pitchFamily="34" charset="0"/>
                <a:ea typeface="Noto Sans JP" pitchFamily="34" charset="-122"/>
                <a:cs typeface="Noto Sans JP" pitchFamily="34" charset="-120"/>
                <a:hlinkClick r:id="rId4"/>
              </a:rPr>
              <a:t>Databricks公式ドキュメント</a:t>
            </a:r>
            <a:endParaRPr lang="en-US" altLang="ja-JP" sz="900" dirty="0"/>
          </a:p>
        </p:txBody>
      </p:sp>
      <p:sp>
        <p:nvSpPr>
          <p:cNvPr id="10" name="Shape 7"/>
          <p:cNvSpPr/>
          <p:nvPr/>
        </p:nvSpPr>
        <p:spPr>
          <a:xfrm>
            <a:off x="2210105" y="5311750"/>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5445252"/>
            <a:ext cx="190195" cy="190195"/>
          </a:xfrm>
          <a:prstGeom prst="rect">
            <a:avLst/>
          </a:prstGeom>
        </p:spPr>
      </p:pic>
      <p:sp>
        <p:nvSpPr>
          <p:cNvPr id="12" name="Shape 8"/>
          <p:cNvSpPr/>
          <p:nvPr/>
        </p:nvSpPr>
        <p:spPr>
          <a:xfrm>
            <a:off x="2819095" y="5311750"/>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648" r="-1648"/>
          <a:stretch/>
        </p:blipFill>
        <p:spPr>
          <a:xfrm>
            <a:off x="2962656" y="5445252"/>
            <a:ext cx="171907" cy="190195"/>
          </a:xfrm>
          <a:prstGeom prst="rect">
            <a:avLst/>
          </a:prstGeom>
        </p:spPr>
      </p:pic>
      <p:sp>
        <p:nvSpPr>
          <p:cNvPr id="14" name="Shape 9"/>
          <p:cNvSpPr/>
          <p:nvPr/>
        </p:nvSpPr>
        <p:spPr>
          <a:xfrm>
            <a:off x="3429000" y="5311750"/>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38728" y="5445252"/>
            <a:ext cx="237744" cy="190195"/>
          </a:xfrm>
          <a:prstGeom prst="rect">
            <a:avLst/>
          </a:prstGeom>
        </p:spPr>
      </p:pic>
      <p:sp>
        <p:nvSpPr>
          <p:cNvPr id="16" name="Text 10"/>
          <p:cNvSpPr txBox="1"/>
          <p:nvPr/>
        </p:nvSpPr>
        <p:spPr>
          <a:xfrm>
            <a:off x="6476695" y="800100"/>
            <a:ext cx="45006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パフォーマンス最適化のポイント</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Databricksプラットフォームでは、ワークロードのパフォーマンスを最大化するための複数の最適化技術が組み込まれています。費用対効果とパフォーマンスのバランスを考慮した設計が重要です。</a:t>
            </a:r>
            <a:endParaRPr lang="en-US" sz="1200" dirty="0"/>
          </a:p>
        </p:txBody>
      </p:sp>
      <p:sp>
        <p:nvSpPr>
          <p:cNvPr id="19" name="Text 13"/>
          <p:cNvSpPr txBox="1"/>
          <p:nvPr/>
        </p:nvSpPr>
        <p:spPr>
          <a:xfrm>
            <a:off x="6705295" y="2514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Photonエンジン：C++ベースのネイティブエンジンによるクエリ実行の高速化。従来のSparkエンジンに比べ最大8倍の高速化を実現</a:t>
            </a:r>
            <a:endParaRPr lang="en-US" sz="1200" dirty="0"/>
          </a:p>
        </p:txBody>
      </p:sp>
      <p:sp>
        <p:nvSpPr>
          <p:cNvPr id="20" name="Text 14"/>
          <p:cNvSpPr txBox="1"/>
          <p:nvPr/>
        </p:nvSpPr>
        <p:spPr>
          <a:xfrm>
            <a:off x="6705295" y="30861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液体クラスタリング（Liquid Clustering）：データの自動インデックス化と最適レイアウト生成によるI/O最適化</a:t>
            </a:r>
            <a:endParaRPr lang="en-US" sz="1200" dirty="0"/>
          </a:p>
        </p:txBody>
      </p:sp>
      <p:sp>
        <p:nvSpPr>
          <p:cNvPr id="21" name="Text 15"/>
          <p:cNvSpPr txBox="1"/>
          <p:nvPr/>
        </p:nvSpPr>
        <p:spPr>
          <a:xfrm>
            <a:off x="6705295" y="36576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予測的最適化（Predictive Optimization）：クエリパターンを学習し、自動的に最適なデータレイアウトを予測・適用</a:t>
            </a:r>
            <a:endParaRPr lang="en-US" sz="1200" dirty="0"/>
          </a:p>
        </p:txBody>
      </p:sp>
      <p:sp>
        <p:nvSpPr>
          <p:cNvPr id="22" name="Text 16"/>
          <p:cNvSpPr txBox="1"/>
          <p:nvPr/>
        </p:nvSpPr>
        <p:spPr>
          <a:xfrm>
            <a:off x="6705295" y="42291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Delta最適化：Z-Order、コンパクション、データスキッピングによる処理効率化</a:t>
            </a:r>
            <a:endParaRPr lang="en-US" sz="1200" dirty="0"/>
          </a:p>
        </p:txBody>
      </p:sp>
      <p:sp>
        <p:nvSpPr>
          <p:cNvPr id="23" name="Shape 17"/>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990795"/>
            <a:ext cx="148590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ベストプラクティス</a:t>
            </a:r>
            <a:endParaRPr lang="en-US" sz="1200" dirty="0"/>
          </a:p>
        </p:txBody>
      </p:sp>
      <p:pic>
        <p:nvPicPr>
          <p:cNvPr id="25" name="Image 4" descr="preencoded.png"/>
          <p:cNvPicPr>
            <a:picLocks noChangeAspect="1"/>
          </p:cNvPicPr>
          <p:nvPr/>
        </p:nvPicPr>
        <p:blipFill>
          <a:blip r:embed="rId8"/>
          <a:srcRect/>
          <a:stretch/>
        </p:blipFill>
        <p:spPr>
          <a:xfrm>
            <a:off x="6629400" y="5333695"/>
            <a:ext cx="152705" cy="152705"/>
          </a:xfrm>
          <a:prstGeom prst="rect">
            <a:avLst/>
          </a:prstGeom>
        </p:spPr>
      </p:pic>
      <p:sp>
        <p:nvSpPr>
          <p:cNvPr id="26" name="Text 19"/>
          <p:cNvSpPr txBox="1"/>
          <p:nvPr/>
        </p:nvSpPr>
        <p:spPr>
          <a:xfrm>
            <a:off x="6858000" y="529620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クラスタ構成の最適化</a:t>
            </a:r>
            <a:endParaRPr lang="en-US" sz="1200" dirty="0"/>
          </a:p>
        </p:txBody>
      </p:sp>
      <p:pic>
        <p:nvPicPr>
          <p:cNvPr id="27" name="Image 5" descr="preencoded.png"/>
          <p:cNvPicPr>
            <a:picLocks noChangeAspect="1"/>
          </p:cNvPicPr>
          <p:nvPr/>
        </p:nvPicPr>
        <p:blipFill>
          <a:blip r:embed="rId9"/>
          <a:srcRect/>
          <a:stretch/>
        </p:blipFill>
        <p:spPr>
          <a:xfrm>
            <a:off x="9219895" y="5333695"/>
            <a:ext cx="152705" cy="152705"/>
          </a:xfrm>
          <a:prstGeom prst="rect">
            <a:avLst/>
          </a:prstGeom>
        </p:spPr>
      </p:pic>
      <p:sp>
        <p:nvSpPr>
          <p:cNvPr id="28" name="Text 20"/>
          <p:cNvSpPr txBox="1"/>
          <p:nvPr/>
        </p:nvSpPr>
        <p:spPr>
          <a:xfrm>
            <a:off x="9448495" y="5296205"/>
            <a:ext cx="2076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SQLウェアハウスサイジング</a:t>
            </a:r>
            <a:endParaRPr lang="en-US" sz="1200" dirty="0"/>
          </a:p>
        </p:txBody>
      </p:sp>
      <p:pic>
        <p:nvPicPr>
          <p:cNvPr id="29" name="Image 6" descr="preencoded.png"/>
          <p:cNvPicPr>
            <a:picLocks noChangeAspect="1"/>
          </p:cNvPicPr>
          <p:nvPr/>
        </p:nvPicPr>
        <p:blipFill>
          <a:blip r:embed="rId10"/>
          <a:srcRect t="-43" b="-43"/>
          <a:stretch/>
        </p:blipFill>
        <p:spPr>
          <a:xfrm>
            <a:off x="6629400" y="5715000"/>
            <a:ext cx="133502" cy="152705"/>
          </a:xfrm>
          <a:prstGeom prst="rect">
            <a:avLst/>
          </a:prstGeom>
        </p:spPr>
      </p:pic>
      <p:sp>
        <p:nvSpPr>
          <p:cNvPr id="30" name="Text 21"/>
          <p:cNvSpPr txBox="1"/>
          <p:nvPr/>
        </p:nvSpPr>
        <p:spPr>
          <a:xfrm>
            <a:off x="6838798" y="5676595"/>
            <a:ext cx="1485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パーティション戦略</a:t>
            </a:r>
            <a:endParaRPr lang="en-US" sz="1200" dirty="0"/>
          </a:p>
        </p:txBody>
      </p:sp>
      <p:pic>
        <p:nvPicPr>
          <p:cNvPr id="31" name="Image 7" descr="preencoded.png"/>
          <p:cNvPicPr>
            <a:picLocks noChangeAspect="1"/>
          </p:cNvPicPr>
          <p:nvPr/>
        </p:nvPicPr>
        <p:blipFill>
          <a:blip r:embed="rId11"/>
          <a:srcRect t="-43" b="-43"/>
          <a:stretch/>
        </p:blipFill>
        <p:spPr>
          <a:xfrm>
            <a:off x="9219895" y="5715000"/>
            <a:ext cx="133502" cy="152705"/>
          </a:xfrm>
          <a:prstGeom prst="rect">
            <a:avLst/>
          </a:prstGeom>
        </p:spPr>
      </p:pic>
      <p:sp>
        <p:nvSpPr>
          <p:cNvPr id="32" name="Text 22"/>
          <p:cNvSpPr txBox="1"/>
          <p:nvPr/>
        </p:nvSpPr>
        <p:spPr>
          <a:xfrm>
            <a:off x="9430207" y="567659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キャッシュの有効活用</a:t>
            </a:r>
            <a:endParaRPr lang="en-US" sz="1200" dirty="0"/>
          </a:p>
        </p:txBody>
      </p:sp>
      <p:pic>
        <p:nvPicPr>
          <p:cNvPr id="33"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4" name="Text 23"/>
          <p:cNvSpPr txBox="1"/>
          <p:nvPr/>
        </p:nvSpPr>
        <p:spPr>
          <a:xfrm>
            <a:off x="6648602" y="6057900"/>
            <a:ext cx="322508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Azure Databricks Photonエンジン公式ドキュメント</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15 / 55</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305"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06288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第3部 Unity Catalogとは</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514954"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第3部 Unity Catalogとは</a:t>
            </a:r>
            <a:endParaRPr lang="en-US" sz="2700" dirty="0"/>
          </a:p>
        </p:txBody>
      </p:sp>
      <p:sp>
        <p:nvSpPr>
          <p:cNvPr id="7" name="Text 5"/>
          <p:cNvSpPr txBox="1"/>
          <p:nvPr/>
        </p:nvSpPr>
        <p:spPr>
          <a:xfrm>
            <a:off x="304495" y="1914754"/>
            <a:ext cx="3434486" cy="781812"/>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Databricksのコア・ガバナンス基盤であるUnity Catalogの概要と主要機能について解説します。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l="-1648" r="-1648"/>
          <a:stretch/>
        </p:blipFill>
        <p:spPr>
          <a:xfrm>
            <a:off x="448056" y="6534302"/>
            <a:ext cx="171907"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3363163"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統合データ・AIガバナンス基盤</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444898" y="1447495"/>
            <a:ext cx="7448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Catalogは、データとAIアセットに対する統一的なガバナンス、検索、アクセス管理を提供する中央メタデータサービスです。複数のワークスペース、クラウド、ツールにまたがる統合管理を実現します。</a:t>
            </a:r>
            <a:endParaRPr lang="en-US" sz="1200" dirty="0"/>
          </a:p>
        </p:txBody>
      </p:sp>
      <p:sp>
        <p:nvSpPr>
          <p:cNvPr id="14" name="Text 11"/>
          <p:cNvSpPr txBox="1"/>
          <p:nvPr/>
        </p:nvSpPr>
        <p:spPr>
          <a:xfrm>
            <a:off x="4597603" y="2200046"/>
            <a:ext cx="905256" cy="277063"/>
          </a:xfrm>
          <a:prstGeom prst="rect">
            <a:avLst/>
          </a:prstGeom>
          <a:noFill/>
          <a:ln/>
        </p:spPr>
        <p:txBody>
          <a:bodyPr wrap="square" lIns="0" tIns="0" rIns="0" bIns="0" rtlCol="0" anchor="ctr"/>
          <a:lstStyle/>
          <a:p>
            <a:pPr marL="0" indent="0" algn="l">
              <a:buNone/>
            </a:pPr>
            <a:r>
              <a:rPr lang="en-US" sz="1500" b="1" dirty="0">
                <a:solidFill>
                  <a:srgbClr val="1B5FA7"/>
                </a:solidFill>
                <a:latin typeface="Noto Sans JP" pitchFamily="34" charset="0"/>
                <a:ea typeface="Noto Sans JP" pitchFamily="34" charset="-122"/>
                <a:cs typeface="Noto Sans JP" pitchFamily="34" charset="-120"/>
              </a:rPr>
              <a:t>主要機能</a:t>
            </a:r>
            <a:endParaRPr lang="en-US" sz="1500" dirty="0"/>
          </a:p>
        </p:txBody>
      </p:sp>
      <p:sp>
        <p:nvSpPr>
          <p:cNvPr id="15" name="Text 12"/>
          <p:cNvSpPr txBox="1"/>
          <p:nvPr/>
        </p:nvSpPr>
        <p:spPr>
          <a:xfrm>
            <a:off x="4749394" y="2590495"/>
            <a:ext cx="25530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統一カタログによるメタデータ管理</a:t>
            </a:r>
            <a:endParaRPr lang="en-US" sz="1200" dirty="0"/>
          </a:p>
        </p:txBody>
      </p:sp>
      <p:sp>
        <p:nvSpPr>
          <p:cNvPr id="16" name="Text 13"/>
          <p:cNvSpPr txBox="1"/>
          <p:nvPr/>
        </p:nvSpPr>
        <p:spPr>
          <a:xfrm>
            <a:off x="4749394" y="2933395"/>
            <a:ext cx="29151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きめ細かなアクセス制御（RBAC/ABAC）</a:t>
            </a:r>
            <a:endParaRPr lang="en-US" sz="1200" dirty="0"/>
          </a:p>
        </p:txBody>
      </p:sp>
      <p:sp>
        <p:nvSpPr>
          <p:cNvPr id="17" name="Text 14"/>
          <p:cNvSpPr txBox="1"/>
          <p:nvPr/>
        </p:nvSpPr>
        <p:spPr>
          <a:xfrm>
            <a:off x="4749394" y="3276295"/>
            <a:ext cx="1943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データリネージと監査機能</a:t>
            </a:r>
            <a:endParaRPr lang="en-US" sz="1200" dirty="0"/>
          </a:p>
        </p:txBody>
      </p:sp>
      <p:sp>
        <p:nvSpPr>
          <p:cNvPr id="18" name="Text 15"/>
          <p:cNvSpPr txBox="1"/>
          <p:nvPr/>
        </p:nvSpPr>
        <p:spPr>
          <a:xfrm>
            <a:off x="4749394" y="3619195"/>
            <a:ext cx="27624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Apache Iceberg対応（2025年新機能）</a:t>
            </a:r>
            <a:endParaRPr lang="en-US" sz="1200" dirty="0"/>
          </a:p>
        </p:txBody>
      </p:sp>
      <p:sp>
        <p:nvSpPr>
          <p:cNvPr id="19" name="Text 16"/>
          <p:cNvSpPr txBox="1"/>
          <p:nvPr/>
        </p:nvSpPr>
        <p:spPr>
          <a:xfrm>
            <a:off x="8432597" y="2200046"/>
            <a:ext cx="1476756" cy="277063"/>
          </a:xfrm>
          <a:prstGeom prst="rect">
            <a:avLst/>
          </a:prstGeom>
          <a:noFill/>
          <a:ln/>
        </p:spPr>
        <p:txBody>
          <a:bodyPr wrap="square" lIns="0" tIns="0" rIns="0" bIns="0" rtlCol="0" anchor="ctr"/>
          <a:lstStyle/>
          <a:p>
            <a:pPr marL="0" indent="0" algn="l">
              <a:buNone/>
            </a:pPr>
            <a:r>
              <a:rPr lang="en-US" sz="1500" b="1" dirty="0">
                <a:solidFill>
                  <a:srgbClr val="1B5FA7"/>
                </a:solidFill>
                <a:latin typeface="Noto Sans JP" pitchFamily="34" charset="0"/>
                <a:ea typeface="Noto Sans JP" pitchFamily="34" charset="-122"/>
                <a:cs typeface="Noto Sans JP" pitchFamily="34" charset="-120"/>
              </a:rPr>
              <a:t>拡張機能と連携</a:t>
            </a:r>
            <a:endParaRPr lang="en-US" sz="1500" dirty="0"/>
          </a:p>
        </p:txBody>
      </p:sp>
      <p:sp>
        <p:nvSpPr>
          <p:cNvPr id="20" name="Text 17"/>
          <p:cNvSpPr txBox="1"/>
          <p:nvPr/>
        </p:nvSpPr>
        <p:spPr>
          <a:xfrm>
            <a:off x="8585302" y="2590495"/>
            <a:ext cx="24387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メトリクス管理（2025年新機能）</a:t>
            </a:r>
            <a:endParaRPr lang="en-US" sz="1200" dirty="0"/>
          </a:p>
        </p:txBody>
      </p:sp>
      <p:sp>
        <p:nvSpPr>
          <p:cNvPr id="21" name="Text 18"/>
          <p:cNvSpPr txBox="1"/>
          <p:nvPr/>
        </p:nvSpPr>
        <p:spPr>
          <a:xfrm>
            <a:off x="8585302" y="293339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データ品質監視の強化</a:t>
            </a:r>
            <a:endParaRPr lang="en-US" sz="1200" dirty="0"/>
          </a:p>
        </p:txBody>
      </p:sp>
      <p:sp>
        <p:nvSpPr>
          <p:cNvPr id="22" name="Text 19"/>
          <p:cNvSpPr txBox="1"/>
          <p:nvPr/>
        </p:nvSpPr>
        <p:spPr>
          <a:xfrm>
            <a:off x="8585302" y="327629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外部システム・カタログ連携</a:t>
            </a:r>
            <a:endParaRPr lang="en-US" sz="1200" dirty="0"/>
          </a:p>
        </p:txBody>
      </p:sp>
      <p:sp>
        <p:nvSpPr>
          <p:cNvPr id="23" name="Text 20"/>
          <p:cNvSpPr txBox="1"/>
          <p:nvPr/>
        </p:nvSpPr>
        <p:spPr>
          <a:xfrm>
            <a:off x="8585302" y="3619195"/>
            <a:ext cx="1943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ビジネスユーザー向け拡張</a:t>
            </a:r>
            <a:endParaRPr lang="en-US" sz="1200" dirty="0"/>
          </a:p>
        </p:txBody>
      </p:sp>
      <p:sp>
        <p:nvSpPr>
          <p:cNvPr id="24" name="Shape 21"/>
          <p:cNvSpPr/>
          <p:nvPr/>
        </p:nvSpPr>
        <p:spPr>
          <a:xfrm>
            <a:off x="4444898" y="4304995"/>
            <a:ext cx="7372807" cy="514807"/>
          </a:xfrm>
          <a:prstGeom prst="roundRect">
            <a:avLst>
              <a:gd name="adj" fmla="val 26314"/>
            </a:avLst>
          </a:prstGeom>
          <a:solidFill>
            <a:srgbClr val="EFF6FF"/>
          </a:solidFill>
          <a:ln w="12700">
            <a:solidFill>
              <a:srgbClr val="BFDBFE"/>
            </a:solidFill>
            <a:prstDash val="solid"/>
          </a:ln>
        </p:spPr>
        <p:txBody>
          <a:bodyPr/>
          <a:lstStyle/>
          <a:p>
            <a:endParaRPr lang="ja-JP" altLang="en-US"/>
          </a:p>
        </p:txBody>
      </p:sp>
      <p:sp>
        <p:nvSpPr>
          <p:cNvPr id="25" name="Text 22"/>
          <p:cNvSpPr txBox="1"/>
          <p:nvPr/>
        </p:nvSpPr>
        <p:spPr>
          <a:xfrm>
            <a:off x="4606747" y="4466844"/>
            <a:ext cx="2767889" cy="191110"/>
          </a:xfrm>
          <a:prstGeom prst="rect">
            <a:avLst/>
          </a:prstGeom>
          <a:noFill/>
          <a:ln/>
        </p:spPr>
        <p:txBody>
          <a:bodyPr wrap="square" lIns="0" tIns="0" rIns="0" bIns="0" rtlCol="0" anchor="ctr"/>
          <a:lstStyle/>
          <a:p>
            <a:pPr marL="0" indent="0" algn="l">
              <a:buNone/>
            </a:pPr>
            <a:r>
              <a:rPr lang="en-US" sz="1000" dirty="0">
                <a:solidFill>
                  <a:srgbClr val="4B5563"/>
                </a:solidFill>
                <a:latin typeface="Noto Sans JP" pitchFamily="34" charset="0"/>
                <a:ea typeface="Noto Sans JP" pitchFamily="34" charset="-122"/>
                <a:cs typeface="Noto Sans JP" pitchFamily="34" charset="-120"/>
              </a:rPr>
              <a:t>詳細は公式ドキュメントをご参照ください：</a:t>
            </a:r>
            <a:endParaRPr lang="en-US" sz="1000" dirty="0"/>
          </a:p>
        </p:txBody>
      </p:sp>
      <p:sp>
        <p:nvSpPr>
          <p:cNvPr id="26" name="Text 23"/>
          <p:cNvSpPr txBox="1"/>
          <p:nvPr/>
        </p:nvSpPr>
        <p:spPr>
          <a:xfrm>
            <a:off x="7274052" y="4466844"/>
            <a:ext cx="2043684"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hlinkClick r:id="rId4"/>
              </a:rPr>
              <a:t>Unity Catalog 公式ドキュメント</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8721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統一カタログによるメタデータ管理</a:t>
            </a:r>
            <a:endParaRPr lang="en-US" sz="1300" dirty="0"/>
          </a:p>
        </p:txBody>
      </p:sp>
      <p:sp>
        <p:nvSpPr>
          <p:cNvPr id="5" name="Shape 3"/>
          <p:cNvSpPr/>
          <p:nvPr/>
        </p:nvSpPr>
        <p:spPr>
          <a:xfrm>
            <a:off x="647395" y="1576426"/>
            <a:ext cx="4800600" cy="2952598"/>
          </a:xfrm>
          <a:prstGeom prst="roundRect">
            <a:avLst>
              <a:gd name="adj" fmla="val 79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77208e756ca9c195c7fdd55deb23827c.png"/>
          <p:cNvPicPr>
            <a:picLocks noChangeAspect="1"/>
          </p:cNvPicPr>
          <p:nvPr/>
        </p:nvPicPr>
        <p:blipFill>
          <a:blip r:embed="rId3"/>
          <a:srcRect l="216" r="216"/>
          <a:stretch/>
        </p:blipFill>
        <p:spPr>
          <a:xfrm>
            <a:off x="800100" y="1728216"/>
            <a:ext cx="4496105" cy="2115007"/>
          </a:xfrm>
          <a:prstGeom prst="rect">
            <a:avLst/>
          </a:prstGeom>
        </p:spPr>
      </p:pic>
      <p:sp>
        <p:nvSpPr>
          <p:cNvPr id="7" name="Text 4"/>
          <p:cNvSpPr txBox="1"/>
          <p:nvPr/>
        </p:nvSpPr>
        <p:spPr>
          <a:xfrm>
            <a:off x="907999" y="3986784"/>
            <a:ext cx="4386377"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Catalogのメタデータ階層構造（カタログ、スキーマ、テーブル）</a:t>
            </a:r>
            <a:endParaRPr lang="en-US" sz="1000" dirty="0"/>
          </a:p>
        </p:txBody>
      </p:sp>
      <p:sp>
        <p:nvSpPr>
          <p:cNvPr id="8" name="Text 5"/>
          <p:cNvSpPr txBox="1"/>
          <p:nvPr/>
        </p:nvSpPr>
        <p:spPr>
          <a:xfrm>
            <a:off x="1645006" y="420532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905610" y="4205326"/>
            <a:ext cx="2638958"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Unity Catalog公式ドキュメント</a:t>
            </a:r>
            <a:endParaRPr lang="en-US" sz="900" dirty="0"/>
          </a:p>
        </p:txBody>
      </p:sp>
      <p:sp>
        <p:nvSpPr>
          <p:cNvPr id="10" name="Shape 7"/>
          <p:cNvSpPr/>
          <p:nvPr/>
        </p:nvSpPr>
        <p:spPr>
          <a:xfrm>
            <a:off x="2210105" y="4824374"/>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4957877"/>
            <a:ext cx="190195" cy="190195"/>
          </a:xfrm>
          <a:prstGeom prst="rect">
            <a:avLst/>
          </a:prstGeom>
        </p:spPr>
      </p:pic>
      <p:sp>
        <p:nvSpPr>
          <p:cNvPr id="12" name="Shape 8"/>
          <p:cNvSpPr/>
          <p:nvPr/>
        </p:nvSpPr>
        <p:spPr>
          <a:xfrm>
            <a:off x="2819095" y="4824374"/>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282" r="-1282"/>
          <a:stretch/>
        </p:blipFill>
        <p:spPr>
          <a:xfrm>
            <a:off x="2938882" y="4957877"/>
            <a:ext cx="219456" cy="190195"/>
          </a:xfrm>
          <a:prstGeom prst="rect">
            <a:avLst/>
          </a:prstGeom>
        </p:spPr>
      </p:pic>
      <p:sp>
        <p:nvSpPr>
          <p:cNvPr id="14" name="Shape 9"/>
          <p:cNvSpPr/>
          <p:nvPr/>
        </p:nvSpPr>
        <p:spPr>
          <a:xfrm>
            <a:off x="3429000" y="4824374"/>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4957877"/>
            <a:ext cx="190195" cy="190195"/>
          </a:xfrm>
          <a:prstGeom prst="rect">
            <a:avLst/>
          </a:prstGeom>
        </p:spPr>
      </p:pic>
      <p:sp>
        <p:nvSpPr>
          <p:cNvPr id="16" name="Text 10"/>
          <p:cNvSpPr txBox="1"/>
          <p:nvPr/>
        </p:nvSpPr>
        <p:spPr>
          <a:xfrm>
            <a:off x="6476695" y="800100"/>
            <a:ext cx="4967935"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Unity Catalogによるメタデータ統合</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391302"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Catalogは、Databricksの中核となるメタデータ管理システムで、データとAI資産の統合カタログを提供します。複数のワークスペース、クラウド、リージョンにまたがる一元的なデータガバナンスを実現します。</a:t>
            </a:r>
            <a:endParaRPr lang="en-US" sz="1200" dirty="0"/>
          </a:p>
        </p:txBody>
      </p:sp>
      <p:sp>
        <p:nvSpPr>
          <p:cNvPr id="19" name="Text 13"/>
          <p:cNvSpPr txBox="1"/>
          <p:nvPr/>
        </p:nvSpPr>
        <p:spPr>
          <a:xfrm>
            <a:off x="6705295" y="25146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3層メタデータ階層：カタログ＞スキーマ＞テーブル/ビューという直感的な階層構造</a:t>
            </a:r>
            <a:endParaRPr lang="en-US" sz="1200" dirty="0"/>
          </a:p>
        </p:txBody>
      </p:sp>
      <p:sp>
        <p:nvSpPr>
          <p:cNvPr id="20" name="Text 14"/>
          <p:cNvSpPr txBox="1"/>
          <p:nvPr/>
        </p:nvSpPr>
        <p:spPr>
          <a:xfrm>
            <a:off x="6705295" y="30861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多様なアセット対応：テーブル、ビュー、ファイル、ML機能、モデル、ダッシュボードなど</a:t>
            </a:r>
            <a:endParaRPr lang="en-US" sz="1200" dirty="0"/>
          </a:p>
        </p:txBody>
      </p:sp>
      <p:sp>
        <p:nvSpPr>
          <p:cNvPr id="21" name="Text 15"/>
          <p:cNvSpPr txBox="1"/>
          <p:nvPr/>
        </p:nvSpPr>
        <p:spPr>
          <a:xfrm>
            <a:off x="6705295" y="3657600"/>
            <a:ext cx="48390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自動リネージ追跡：データの変遷を自動で記録し、影響分析を容易に</a:t>
            </a:r>
            <a:endParaRPr lang="en-US" sz="1200" dirty="0"/>
          </a:p>
        </p:txBody>
      </p:sp>
      <p:sp>
        <p:nvSpPr>
          <p:cNvPr id="22" name="Text 16"/>
          <p:cNvSpPr txBox="1"/>
          <p:nvPr/>
        </p:nvSpPr>
        <p:spPr>
          <a:xfrm>
            <a:off x="6705295" y="40005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統合検索・探索：組織全体のデータ資産をキーワード、タグ、メタデータで検索</a:t>
            </a:r>
            <a:endParaRPr lang="en-US" sz="1200" dirty="0"/>
          </a:p>
        </p:txBody>
      </p:sp>
      <p:sp>
        <p:nvSpPr>
          <p:cNvPr id="23" name="Shape 17"/>
          <p:cNvSpPr/>
          <p:nvPr/>
        </p:nvSpPr>
        <p:spPr>
          <a:xfrm>
            <a:off x="6476695" y="46104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762195"/>
            <a:ext cx="12289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2025年の新機能</a:t>
            </a:r>
            <a:endParaRPr lang="en-US" sz="1200" dirty="0"/>
          </a:p>
        </p:txBody>
      </p:sp>
      <p:pic>
        <p:nvPicPr>
          <p:cNvPr id="25" name="Image 4" descr="preencoded.png"/>
          <p:cNvPicPr>
            <a:picLocks noChangeAspect="1"/>
          </p:cNvPicPr>
          <p:nvPr/>
        </p:nvPicPr>
        <p:blipFill>
          <a:blip r:embed="rId8"/>
          <a:srcRect/>
          <a:stretch/>
        </p:blipFill>
        <p:spPr>
          <a:xfrm>
            <a:off x="6629400" y="5105095"/>
            <a:ext cx="152705" cy="152705"/>
          </a:xfrm>
          <a:prstGeom prst="rect">
            <a:avLst/>
          </a:prstGeom>
        </p:spPr>
      </p:pic>
      <p:sp>
        <p:nvSpPr>
          <p:cNvPr id="26" name="Text 19"/>
          <p:cNvSpPr txBox="1"/>
          <p:nvPr/>
        </p:nvSpPr>
        <p:spPr>
          <a:xfrm>
            <a:off x="6858000" y="5067605"/>
            <a:ext cx="16194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AIによる自動タグ付け</a:t>
            </a:r>
            <a:endParaRPr lang="en-US" sz="1200" dirty="0"/>
          </a:p>
        </p:txBody>
      </p:sp>
      <p:pic>
        <p:nvPicPr>
          <p:cNvPr id="27" name="Image 5" descr="preencoded.png"/>
          <p:cNvPicPr>
            <a:picLocks noChangeAspect="1"/>
          </p:cNvPicPr>
          <p:nvPr/>
        </p:nvPicPr>
        <p:blipFill>
          <a:blip r:embed="rId9"/>
          <a:srcRect/>
          <a:stretch/>
        </p:blipFill>
        <p:spPr>
          <a:xfrm>
            <a:off x="9219895" y="5105095"/>
            <a:ext cx="152705" cy="152705"/>
          </a:xfrm>
          <a:prstGeom prst="rect">
            <a:avLst/>
          </a:prstGeom>
        </p:spPr>
      </p:pic>
      <p:sp>
        <p:nvSpPr>
          <p:cNvPr id="28" name="Text 20"/>
          <p:cNvSpPr txBox="1"/>
          <p:nvPr/>
        </p:nvSpPr>
        <p:spPr>
          <a:xfrm>
            <a:off x="9448495" y="5067605"/>
            <a:ext cx="1485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統一メトリクス定義</a:t>
            </a:r>
            <a:endParaRPr lang="en-US" sz="1200" dirty="0"/>
          </a:p>
        </p:txBody>
      </p:sp>
      <p:pic>
        <p:nvPicPr>
          <p:cNvPr id="29" name="Image 6" descr="preencoded.png"/>
          <p:cNvPicPr>
            <a:picLocks noChangeAspect="1"/>
          </p:cNvPicPr>
          <p:nvPr/>
        </p:nvPicPr>
        <p:blipFill>
          <a:blip r:embed="rId10"/>
          <a:srcRect l="-33" r="-33"/>
          <a:stretch/>
        </p:blipFill>
        <p:spPr>
          <a:xfrm>
            <a:off x="6629400" y="5486400"/>
            <a:ext cx="171907" cy="152705"/>
          </a:xfrm>
          <a:prstGeom prst="rect">
            <a:avLst/>
          </a:prstGeom>
        </p:spPr>
      </p:pic>
      <p:sp>
        <p:nvSpPr>
          <p:cNvPr id="30" name="Text 21"/>
          <p:cNvSpPr txBox="1"/>
          <p:nvPr/>
        </p:nvSpPr>
        <p:spPr>
          <a:xfrm>
            <a:off x="6877202" y="5447995"/>
            <a:ext cx="1485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拡張リネージビュー</a:t>
            </a:r>
            <a:endParaRPr lang="en-US" sz="1200" dirty="0"/>
          </a:p>
        </p:txBody>
      </p:sp>
      <p:pic>
        <p:nvPicPr>
          <p:cNvPr id="31" name="Image 7" descr="preencoded.png"/>
          <p:cNvPicPr>
            <a:picLocks noChangeAspect="1"/>
          </p:cNvPicPr>
          <p:nvPr/>
        </p:nvPicPr>
        <p:blipFill>
          <a:blip r:embed="rId11"/>
          <a:srcRect/>
          <a:stretch/>
        </p:blipFill>
        <p:spPr>
          <a:xfrm>
            <a:off x="9219895" y="5486400"/>
            <a:ext cx="152705" cy="152705"/>
          </a:xfrm>
          <a:prstGeom prst="rect">
            <a:avLst/>
          </a:prstGeom>
        </p:spPr>
      </p:pic>
      <p:sp>
        <p:nvSpPr>
          <p:cNvPr id="32" name="Text 22"/>
          <p:cNvSpPr txBox="1"/>
          <p:nvPr/>
        </p:nvSpPr>
        <p:spPr>
          <a:xfrm>
            <a:off x="9448495" y="544799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自然言語データ探索</a:t>
            </a:r>
            <a:endParaRPr lang="en-US" sz="1200" dirty="0"/>
          </a:p>
        </p:txBody>
      </p:sp>
      <p:pic>
        <p:nvPicPr>
          <p:cNvPr id="33" name="Image 8" descr="preencoded.png"/>
          <p:cNvPicPr>
            <a:picLocks noChangeAspect="1"/>
          </p:cNvPicPr>
          <p:nvPr/>
        </p:nvPicPr>
        <p:blipFill>
          <a:blip r:embed="rId12"/>
          <a:srcRect/>
          <a:stretch/>
        </p:blipFill>
        <p:spPr>
          <a:xfrm>
            <a:off x="6476695" y="5857646"/>
            <a:ext cx="133502" cy="133502"/>
          </a:xfrm>
          <a:prstGeom prst="rect">
            <a:avLst/>
          </a:prstGeom>
        </p:spPr>
      </p:pic>
      <p:sp>
        <p:nvSpPr>
          <p:cNvPr id="34" name="Text 23"/>
          <p:cNvSpPr txBox="1"/>
          <p:nvPr/>
        </p:nvSpPr>
        <p:spPr>
          <a:xfrm>
            <a:off x="6648602" y="5829300"/>
            <a:ext cx="1871777"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Unity Catalogの詳細はこちら</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17 / 55</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4718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目次</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952805" cy="495605"/>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目次</a:t>
            </a:r>
            <a:endParaRPr lang="en-US" sz="2700" dirty="0"/>
          </a:p>
        </p:txBody>
      </p:sp>
      <p:sp>
        <p:nvSpPr>
          <p:cNvPr id="7" name="Text 5"/>
          <p:cNvSpPr txBox="1"/>
          <p:nvPr/>
        </p:nvSpPr>
        <p:spPr>
          <a:xfrm>
            <a:off x="304495" y="1533449"/>
            <a:ext cx="3557930"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本プレゼンテーションの構成を一覧で示します。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37998" y="6534302"/>
            <a:ext cx="190195"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2953512"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第1部: イントロダクション</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597603" y="1600200"/>
            <a:ext cx="1181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Databricksとは</a:t>
            </a:r>
            <a:endParaRPr lang="en-US" sz="1200" dirty="0"/>
          </a:p>
        </p:txBody>
      </p:sp>
      <p:sp>
        <p:nvSpPr>
          <p:cNvPr id="14" name="Text 11"/>
          <p:cNvSpPr txBox="1"/>
          <p:nvPr/>
        </p:nvSpPr>
        <p:spPr>
          <a:xfrm>
            <a:off x="4597603" y="190469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データインテリジェンスプラットフォームの概念</a:t>
            </a:r>
            <a:endParaRPr lang="en-US" sz="1200" dirty="0"/>
          </a:p>
        </p:txBody>
      </p:sp>
      <p:sp>
        <p:nvSpPr>
          <p:cNvPr id="15" name="Text 12"/>
          <p:cNvSpPr txBox="1"/>
          <p:nvPr/>
        </p:nvSpPr>
        <p:spPr>
          <a:xfrm>
            <a:off x="8432597" y="1600200"/>
            <a:ext cx="17812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レイクハウスからの進化</a:t>
            </a:r>
            <a:endParaRPr lang="en-US" sz="1200" dirty="0"/>
          </a:p>
        </p:txBody>
      </p:sp>
      <p:sp>
        <p:nvSpPr>
          <p:cNvPr id="16" name="Text 13"/>
          <p:cNvSpPr txBox="1"/>
          <p:nvPr/>
        </p:nvSpPr>
        <p:spPr>
          <a:xfrm>
            <a:off x="8432597" y="1904695"/>
            <a:ext cx="1791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プレゼンテーション構成</a:t>
            </a:r>
            <a:endParaRPr lang="en-US" sz="1200" dirty="0"/>
          </a:p>
        </p:txBody>
      </p:sp>
      <p:sp>
        <p:nvSpPr>
          <p:cNvPr id="17" name="Text 14"/>
          <p:cNvSpPr txBox="1"/>
          <p:nvPr/>
        </p:nvSpPr>
        <p:spPr>
          <a:xfrm>
            <a:off x="4444898" y="2495398"/>
            <a:ext cx="2934310"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第2部: 基本アーキテクチャ</a:t>
            </a:r>
            <a:endParaRPr lang="en-US" sz="1800" dirty="0"/>
          </a:p>
        </p:txBody>
      </p:sp>
      <p:sp>
        <p:nvSpPr>
          <p:cNvPr id="18" name="Shape 15"/>
          <p:cNvSpPr/>
          <p:nvPr/>
        </p:nvSpPr>
        <p:spPr>
          <a:xfrm>
            <a:off x="4444898" y="2857500"/>
            <a:ext cx="609905" cy="38405"/>
          </a:xfrm>
          <a:prstGeom prst="rect">
            <a:avLst/>
          </a:prstGeom>
          <a:solidFill>
            <a:srgbClr val="FF8A00"/>
          </a:solidFill>
          <a:ln/>
        </p:spPr>
        <p:txBody>
          <a:bodyPr/>
          <a:lstStyle/>
          <a:p>
            <a:endParaRPr lang="ja-JP" altLang="en-US"/>
          </a:p>
        </p:txBody>
      </p:sp>
      <p:sp>
        <p:nvSpPr>
          <p:cNvPr id="19" name="Text 16"/>
          <p:cNvSpPr txBox="1"/>
          <p:nvPr/>
        </p:nvSpPr>
        <p:spPr>
          <a:xfrm>
            <a:off x="4597603" y="3200400"/>
            <a:ext cx="1181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システム全体像</a:t>
            </a:r>
            <a:endParaRPr lang="en-US" sz="1200" dirty="0"/>
          </a:p>
        </p:txBody>
      </p:sp>
      <p:sp>
        <p:nvSpPr>
          <p:cNvPr id="20" name="Text 17"/>
          <p:cNvSpPr txBox="1"/>
          <p:nvPr/>
        </p:nvSpPr>
        <p:spPr>
          <a:xfrm>
            <a:off x="4597603" y="3504895"/>
            <a:ext cx="2334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Control PlaneとCompute Plane</a:t>
            </a:r>
            <a:endParaRPr lang="en-US" sz="1200" dirty="0"/>
          </a:p>
        </p:txBody>
      </p:sp>
      <p:sp>
        <p:nvSpPr>
          <p:cNvPr id="21" name="Text 18"/>
          <p:cNvSpPr txBox="1"/>
          <p:nvPr/>
        </p:nvSpPr>
        <p:spPr>
          <a:xfrm>
            <a:off x="4597603" y="3810305"/>
            <a:ext cx="1791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サーバレスコンピュート</a:t>
            </a:r>
            <a:endParaRPr lang="en-US" sz="1200" dirty="0"/>
          </a:p>
        </p:txBody>
      </p:sp>
      <p:sp>
        <p:nvSpPr>
          <p:cNvPr id="22" name="Text 19"/>
          <p:cNvSpPr txBox="1"/>
          <p:nvPr/>
        </p:nvSpPr>
        <p:spPr>
          <a:xfrm>
            <a:off x="4597603" y="4114800"/>
            <a:ext cx="2076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ワークスペースとストレージ</a:t>
            </a:r>
            <a:endParaRPr lang="en-US" sz="1200" dirty="0"/>
          </a:p>
        </p:txBody>
      </p:sp>
      <p:sp>
        <p:nvSpPr>
          <p:cNvPr id="23" name="Text 20"/>
          <p:cNvSpPr txBox="1"/>
          <p:nvPr/>
        </p:nvSpPr>
        <p:spPr>
          <a:xfrm>
            <a:off x="4597603" y="4419295"/>
            <a:ext cx="20866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ネットワークアーキテクチャ</a:t>
            </a:r>
            <a:endParaRPr lang="en-US" sz="1200" dirty="0"/>
          </a:p>
        </p:txBody>
      </p:sp>
      <p:sp>
        <p:nvSpPr>
          <p:cNvPr id="24" name="Text 21"/>
          <p:cNvSpPr txBox="1"/>
          <p:nvPr/>
        </p:nvSpPr>
        <p:spPr>
          <a:xfrm>
            <a:off x="8432597" y="3200400"/>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マルチクラウド対応</a:t>
            </a:r>
            <a:endParaRPr lang="en-US" sz="1200" dirty="0"/>
          </a:p>
        </p:txBody>
      </p:sp>
      <p:sp>
        <p:nvSpPr>
          <p:cNvPr id="25" name="Text 22"/>
          <p:cNvSpPr txBox="1"/>
          <p:nvPr/>
        </p:nvSpPr>
        <p:spPr>
          <a:xfrm>
            <a:off x="8432597" y="350489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スケーリングの仕組み</a:t>
            </a:r>
            <a:endParaRPr lang="en-US" sz="1200" dirty="0"/>
          </a:p>
        </p:txBody>
      </p:sp>
      <p:sp>
        <p:nvSpPr>
          <p:cNvPr id="26" name="Text 23"/>
          <p:cNvSpPr txBox="1"/>
          <p:nvPr/>
        </p:nvSpPr>
        <p:spPr>
          <a:xfrm>
            <a:off x="8432597" y="3810305"/>
            <a:ext cx="2076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セキュリティアーキテクチャ</a:t>
            </a:r>
            <a:endParaRPr lang="en-US" sz="1200" dirty="0"/>
          </a:p>
        </p:txBody>
      </p:sp>
      <p:sp>
        <p:nvSpPr>
          <p:cNvPr id="27" name="Text 24"/>
          <p:cNvSpPr txBox="1"/>
          <p:nvPr/>
        </p:nvSpPr>
        <p:spPr>
          <a:xfrm>
            <a:off x="8432597" y="4114800"/>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高可用性と災害復旧</a:t>
            </a:r>
            <a:endParaRPr lang="en-US" sz="1200" dirty="0"/>
          </a:p>
        </p:txBody>
      </p:sp>
      <p:sp>
        <p:nvSpPr>
          <p:cNvPr id="28" name="Text 25"/>
          <p:cNvSpPr txBox="1"/>
          <p:nvPr/>
        </p:nvSpPr>
        <p:spPr>
          <a:xfrm>
            <a:off x="8432597" y="441929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パフォーマンス最適化</a:t>
            </a:r>
            <a:endParaRPr lang="en-US" sz="1200" dirty="0"/>
          </a:p>
        </p:txBody>
      </p:sp>
      <p:sp>
        <p:nvSpPr>
          <p:cNvPr id="29" name="Text 26"/>
          <p:cNvSpPr txBox="1"/>
          <p:nvPr/>
        </p:nvSpPr>
        <p:spPr>
          <a:xfrm>
            <a:off x="4444898" y="5009998"/>
            <a:ext cx="1591056"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第3部～第7部</a:t>
            </a:r>
            <a:endParaRPr lang="en-US" sz="1800" dirty="0"/>
          </a:p>
        </p:txBody>
      </p:sp>
      <p:sp>
        <p:nvSpPr>
          <p:cNvPr id="30" name="Shape 27"/>
          <p:cNvSpPr/>
          <p:nvPr/>
        </p:nvSpPr>
        <p:spPr>
          <a:xfrm>
            <a:off x="4444898" y="5372100"/>
            <a:ext cx="609905" cy="38405"/>
          </a:xfrm>
          <a:prstGeom prst="rect">
            <a:avLst/>
          </a:prstGeom>
          <a:solidFill>
            <a:srgbClr val="FF8A00"/>
          </a:solidFill>
          <a:ln/>
        </p:spPr>
        <p:txBody>
          <a:bodyPr/>
          <a:lstStyle/>
          <a:p>
            <a:endParaRPr lang="ja-JP" altLang="en-US"/>
          </a:p>
        </p:txBody>
      </p:sp>
      <p:sp>
        <p:nvSpPr>
          <p:cNvPr id="31" name="Text 28"/>
          <p:cNvSpPr txBox="1"/>
          <p:nvPr/>
        </p:nvSpPr>
        <p:spPr>
          <a:xfrm>
            <a:off x="4597603" y="5715000"/>
            <a:ext cx="31720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第3部: Unity Catalog - データ・AIガバナンス</a:t>
            </a:r>
            <a:endParaRPr lang="en-US" sz="1200" dirty="0"/>
          </a:p>
        </p:txBody>
      </p:sp>
      <p:sp>
        <p:nvSpPr>
          <p:cNvPr id="32" name="Text 29"/>
          <p:cNvSpPr txBox="1"/>
          <p:nvPr/>
        </p:nvSpPr>
        <p:spPr>
          <a:xfrm>
            <a:off x="4597603" y="601949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第4部: データアーキテクチャ</a:t>
            </a:r>
            <a:endParaRPr lang="en-US" sz="1200" dirty="0"/>
          </a:p>
        </p:txBody>
      </p:sp>
      <p:sp>
        <p:nvSpPr>
          <p:cNvPr id="33" name="Text 30"/>
          <p:cNvSpPr txBox="1"/>
          <p:nvPr/>
        </p:nvSpPr>
        <p:spPr>
          <a:xfrm>
            <a:off x="4597603" y="6324905"/>
            <a:ext cx="26956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第5部: AI・機械学習プラットフォーム</a:t>
            </a:r>
            <a:endParaRPr lang="en-US" sz="1200" dirty="0"/>
          </a:p>
        </p:txBody>
      </p:sp>
      <p:sp>
        <p:nvSpPr>
          <p:cNvPr id="34" name="Text 31"/>
          <p:cNvSpPr txBox="1"/>
          <p:nvPr/>
        </p:nvSpPr>
        <p:spPr>
          <a:xfrm>
            <a:off x="8432597" y="5715000"/>
            <a:ext cx="25630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第6部: ワークロード別活用パターン</a:t>
            </a:r>
            <a:endParaRPr lang="en-US" sz="1200" dirty="0"/>
          </a:p>
        </p:txBody>
      </p:sp>
      <p:sp>
        <p:nvSpPr>
          <p:cNvPr id="35" name="Text 32"/>
          <p:cNvSpPr txBox="1"/>
          <p:nvPr/>
        </p:nvSpPr>
        <p:spPr>
          <a:xfrm>
            <a:off x="8432597" y="6019495"/>
            <a:ext cx="24003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第7部: セキュリティとガバナンス</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2191695" cy="79625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6724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アクセス制御の基礎</a:t>
            </a:r>
            <a:endParaRPr lang="en-US" sz="1300" dirty="0"/>
          </a:p>
        </p:txBody>
      </p:sp>
      <p:sp>
        <p:nvSpPr>
          <p:cNvPr id="5" name="Shape 3"/>
          <p:cNvSpPr/>
          <p:nvPr/>
        </p:nvSpPr>
        <p:spPr>
          <a:xfrm>
            <a:off x="712318" y="1381658"/>
            <a:ext cx="4677156" cy="2857500"/>
          </a:xfrm>
          <a:prstGeom prst="roundRect">
            <a:avLst>
              <a:gd name="adj" fmla="val 853"/>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545e4f10476054dcc773ebbc35281d47.jpg"/>
          <p:cNvPicPr>
            <a:picLocks noChangeAspect="1"/>
          </p:cNvPicPr>
          <p:nvPr/>
        </p:nvPicPr>
        <p:blipFill>
          <a:blip r:embed="rId3"/>
          <a:srcRect t="51" b="51"/>
          <a:stretch/>
        </p:blipFill>
        <p:spPr>
          <a:xfrm>
            <a:off x="864108" y="1534363"/>
            <a:ext cx="4371746" cy="2286000"/>
          </a:xfrm>
          <a:prstGeom prst="rect">
            <a:avLst/>
          </a:prstGeom>
        </p:spPr>
      </p:pic>
      <p:sp>
        <p:nvSpPr>
          <p:cNvPr id="7" name="Text 4"/>
          <p:cNvSpPr txBox="1"/>
          <p:nvPr/>
        </p:nvSpPr>
        <p:spPr>
          <a:xfrm>
            <a:off x="1697126" y="3896258"/>
            <a:ext cx="2805379" cy="3054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RBAC vs ABAC </a:t>
            </a:r>
            <a:r>
              <a:rPr lang="en-US" sz="1000" dirty="0" err="1">
                <a:solidFill>
                  <a:srgbClr val="6B7280"/>
                </a:solidFill>
                <a:latin typeface="Noto Sans JP" pitchFamily="34" charset="0"/>
                <a:ea typeface="Noto Sans JP" pitchFamily="34" charset="-122"/>
                <a:cs typeface="Noto Sans JP" pitchFamily="34" charset="-120"/>
              </a:rPr>
              <a:t>比較</a:t>
            </a:r>
            <a:endParaRPr lang="en-US" sz="1000" dirty="0">
              <a:solidFill>
                <a:srgbClr val="6B7280"/>
              </a:solidFill>
              <a:latin typeface="Noto Sans JP" pitchFamily="34" charset="0"/>
              <a:ea typeface="Noto Sans JP" pitchFamily="34" charset="-122"/>
              <a:cs typeface="Noto Sans JP" pitchFamily="34" charset="-120"/>
            </a:endParaRPr>
          </a:p>
          <a:p>
            <a:pPr marL="0" indent="0" algn="ctr">
              <a:buNone/>
            </a:pPr>
            <a:r>
              <a:rPr lang="en-US" sz="1000" dirty="0" err="1">
                <a:solidFill>
                  <a:srgbClr val="6B7280"/>
                </a:solidFill>
                <a:latin typeface="Noto Sans JP" pitchFamily="34" charset="0"/>
                <a:ea typeface="Noto Sans JP" pitchFamily="34" charset="-122"/>
                <a:cs typeface="Noto Sans JP" pitchFamily="34" charset="-120"/>
              </a:rPr>
              <a:t>出典</a:t>
            </a:r>
            <a:r>
              <a:rPr lang="en-US" sz="1000" dirty="0">
                <a:solidFill>
                  <a:srgbClr val="6B7280"/>
                </a:solidFill>
                <a:latin typeface="Noto Sans JP" pitchFamily="34" charset="0"/>
                <a:ea typeface="Noto Sans JP" pitchFamily="34" charset="-122"/>
                <a:cs typeface="Noto Sans JP" pitchFamily="34" charset="-120"/>
              </a:rPr>
              <a:t>: </a:t>
            </a:r>
            <a:r>
              <a:rPr lang="en-US" sz="1000" dirty="0">
                <a:solidFill>
                  <a:srgbClr val="6B7280"/>
                </a:solidFill>
                <a:latin typeface="Noto Sans JP" pitchFamily="34" charset="0"/>
                <a:ea typeface="Noto Sans JP" pitchFamily="34" charset="-122"/>
                <a:cs typeface="Noto Sans JP" pitchFamily="34" charset="-120"/>
                <a:hlinkClick r:id="rId4"/>
              </a:rPr>
              <a:t>DNSstuff技術ガイド</a:t>
            </a:r>
            <a:endParaRPr lang="en-US" sz="1000" dirty="0"/>
          </a:p>
        </p:txBody>
      </p:sp>
      <p:sp>
        <p:nvSpPr>
          <p:cNvPr id="8" name="Shape 5"/>
          <p:cNvSpPr/>
          <p:nvPr/>
        </p:nvSpPr>
        <p:spPr>
          <a:xfrm>
            <a:off x="647395" y="4467758"/>
            <a:ext cx="4800600" cy="2572207"/>
          </a:xfrm>
          <a:prstGeom prst="roundRect">
            <a:avLst>
              <a:gd name="adj" fmla="val 1053"/>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9" name="Image 1" descr="https://page.gensparksite.com/slides_images/33e68cdcdd573403899a8f7a9d7b1207.png"/>
          <p:cNvPicPr>
            <a:picLocks noChangeAspect="1"/>
          </p:cNvPicPr>
          <p:nvPr/>
        </p:nvPicPr>
        <p:blipFill>
          <a:blip r:embed="rId5"/>
          <a:srcRect l="51" r="51"/>
          <a:stretch/>
        </p:blipFill>
        <p:spPr>
          <a:xfrm>
            <a:off x="800100" y="4620463"/>
            <a:ext cx="4496105" cy="2000707"/>
          </a:xfrm>
          <a:prstGeom prst="rect">
            <a:avLst/>
          </a:prstGeom>
        </p:spPr>
      </p:pic>
      <p:sp>
        <p:nvSpPr>
          <p:cNvPr id="10" name="Text 6"/>
          <p:cNvSpPr txBox="1"/>
          <p:nvPr/>
        </p:nvSpPr>
        <p:spPr>
          <a:xfrm>
            <a:off x="913486" y="6695237"/>
            <a:ext cx="4377233"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 </a:t>
            </a:r>
            <a:r>
              <a:rPr lang="en-US" sz="1000" dirty="0" err="1">
                <a:solidFill>
                  <a:srgbClr val="6B7280"/>
                </a:solidFill>
                <a:latin typeface="Noto Sans JP" pitchFamily="34" charset="0"/>
                <a:ea typeface="Noto Sans JP" pitchFamily="34" charset="-122"/>
                <a:cs typeface="Noto Sans JP" pitchFamily="34" charset="-120"/>
              </a:rPr>
              <a:t>のマルチレベル・アクセス制御</a:t>
            </a:r>
            <a:endParaRPr lang="en-US" sz="1000" dirty="0">
              <a:solidFill>
                <a:srgbClr val="6B7280"/>
              </a:solidFill>
              <a:latin typeface="Noto Sans JP" pitchFamily="34" charset="0"/>
              <a:ea typeface="Noto Sans JP" pitchFamily="34" charset="-122"/>
              <a:cs typeface="Noto Sans JP" pitchFamily="34" charset="-120"/>
            </a:endParaRPr>
          </a:p>
          <a:p>
            <a:pPr marL="0" indent="0" algn="ctr">
              <a:buNone/>
            </a:pPr>
            <a:r>
              <a:rPr lang="en-US" sz="1000" dirty="0" err="1">
                <a:solidFill>
                  <a:srgbClr val="6B7280"/>
                </a:solidFill>
                <a:latin typeface="Noto Sans JP" pitchFamily="34" charset="0"/>
                <a:ea typeface="Noto Sans JP" pitchFamily="34" charset="-122"/>
                <a:cs typeface="Noto Sans JP" pitchFamily="34" charset="-120"/>
              </a:rPr>
              <a:t>出典</a:t>
            </a:r>
            <a:r>
              <a:rPr lang="en-US" sz="1000" dirty="0">
                <a:solidFill>
                  <a:srgbClr val="6B7280"/>
                </a:solidFill>
                <a:latin typeface="Noto Sans JP" pitchFamily="34" charset="0"/>
                <a:ea typeface="Noto Sans JP" pitchFamily="34" charset="-122"/>
                <a:cs typeface="Noto Sans JP" pitchFamily="34" charset="-120"/>
              </a:rPr>
              <a:t>: </a:t>
            </a:r>
            <a:r>
              <a:rPr lang="en-US" sz="1000" dirty="0">
                <a:solidFill>
                  <a:srgbClr val="6B7280"/>
                </a:solidFill>
                <a:latin typeface="Noto Sans JP" pitchFamily="34" charset="0"/>
                <a:ea typeface="Noto Sans JP" pitchFamily="34" charset="-122"/>
                <a:cs typeface="Noto Sans JP" pitchFamily="34" charset="-120"/>
                <a:hlinkClick r:id="rId6"/>
              </a:rPr>
              <a:t>Hiflylabs技術ブログ</a:t>
            </a:r>
            <a:endParaRPr lang="en-US" sz="1000" dirty="0"/>
          </a:p>
        </p:txBody>
      </p:sp>
      <p:sp>
        <p:nvSpPr>
          <p:cNvPr id="11" name="Text 7"/>
          <p:cNvSpPr txBox="1"/>
          <p:nvPr/>
        </p:nvSpPr>
        <p:spPr>
          <a:xfrm>
            <a:off x="6476695" y="800100"/>
            <a:ext cx="2777033"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アクセス制御の基礎</a:t>
            </a:r>
            <a:endParaRPr lang="en-US" sz="2200" dirty="0"/>
          </a:p>
        </p:txBody>
      </p:sp>
      <p:sp>
        <p:nvSpPr>
          <p:cNvPr id="12" name="Shape 8"/>
          <p:cNvSpPr/>
          <p:nvPr/>
        </p:nvSpPr>
        <p:spPr>
          <a:xfrm>
            <a:off x="6476695" y="1410005"/>
            <a:ext cx="609905" cy="38405"/>
          </a:xfrm>
          <a:prstGeom prst="rect">
            <a:avLst/>
          </a:prstGeom>
          <a:solidFill>
            <a:srgbClr val="FF8A00"/>
          </a:solidFill>
          <a:ln/>
        </p:spPr>
        <p:txBody>
          <a:bodyPr/>
          <a:lstStyle/>
          <a:p>
            <a:endParaRPr lang="ja-JP" altLang="en-US"/>
          </a:p>
        </p:txBody>
      </p:sp>
      <p:sp>
        <p:nvSpPr>
          <p:cNvPr id="13" name="Text 9"/>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Catalogは、きめ細かなアクセス制御を提供し、組織のセキュリティニーズに合わせた柔軟なポリシー設定が可能です。従来のロールベースから、より高度な属性ベースのアクセス制御まで対応しています。</a:t>
            </a:r>
            <a:endParaRPr lang="en-US" sz="1200" dirty="0"/>
          </a:p>
        </p:txBody>
      </p:sp>
      <p:sp>
        <p:nvSpPr>
          <p:cNvPr id="14" name="Text 10"/>
          <p:cNvSpPr txBox="1"/>
          <p:nvPr/>
        </p:nvSpPr>
        <p:spPr>
          <a:xfrm>
            <a:off x="6476695" y="2523744"/>
            <a:ext cx="2967228" cy="247802"/>
          </a:xfrm>
          <a:prstGeom prst="rect">
            <a:avLst/>
          </a:prstGeom>
          <a:noFill/>
          <a:ln/>
        </p:spPr>
        <p:txBody>
          <a:bodyPr wrap="square" lIns="0" tIns="0" rIns="0" bIns="0" rtlCol="0" anchor="ctr"/>
          <a:lstStyle/>
          <a:p>
            <a:pPr marL="0" indent="0" algn="l">
              <a:buNone/>
            </a:pPr>
            <a:r>
              <a:rPr lang="en-US" sz="1300" b="1" dirty="0">
                <a:solidFill>
                  <a:srgbClr val="1B5FA7"/>
                </a:solidFill>
                <a:latin typeface="Noto Sans JP" pitchFamily="34" charset="0"/>
                <a:ea typeface="Noto Sans JP" pitchFamily="34" charset="-122"/>
                <a:cs typeface="Noto Sans JP" pitchFamily="34" charset="-120"/>
              </a:rPr>
              <a:t>RBAC (Role-Based Access Control)</a:t>
            </a:r>
            <a:endParaRPr lang="en-US" sz="1300" dirty="0"/>
          </a:p>
        </p:txBody>
      </p:sp>
      <p:sp>
        <p:nvSpPr>
          <p:cNvPr id="15" name="Text 11"/>
          <p:cNvSpPr txBox="1"/>
          <p:nvPr/>
        </p:nvSpPr>
        <p:spPr>
          <a:xfrm>
            <a:off x="6705295" y="28575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役割に基づく制御：ユーザーの役割（管理者、分析者など）によってアクセス権限を付与</a:t>
            </a:r>
            <a:endParaRPr lang="en-US" sz="1200" dirty="0"/>
          </a:p>
        </p:txBody>
      </p:sp>
      <p:sp>
        <p:nvSpPr>
          <p:cNvPr id="16" name="Text 12"/>
          <p:cNvSpPr txBox="1"/>
          <p:nvPr/>
        </p:nvSpPr>
        <p:spPr>
          <a:xfrm>
            <a:off x="6705295" y="3390595"/>
            <a:ext cx="49725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簡潔な管理：カタログ、スキーマ、テーブルレベルでの権限管理が可能</a:t>
            </a:r>
            <a:endParaRPr lang="en-US" sz="1200" dirty="0"/>
          </a:p>
        </p:txBody>
      </p:sp>
      <p:sp>
        <p:nvSpPr>
          <p:cNvPr id="17" name="Text 13"/>
          <p:cNvSpPr txBox="1"/>
          <p:nvPr/>
        </p:nvSpPr>
        <p:spPr>
          <a:xfrm>
            <a:off x="6705295" y="3696005"/>
            <a:ext cx="3620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階層構造：継承可能な権限体系により管理を簡素化</a:t>
            </a:r>
            <a:endParaRPr lang="en-US" sz="1200" dirty="0"/>
          </a:p>
        </p:txBody>
      </p:sp>
      <p:sp>
        <p:nvSpPr>
          <p:cNvPr id="18" name="Text 14"/>
          <p:cNvSpPr txBox="1"/>
          <p:nvPr/>
        </p:nvSpPr>
        <p:spPr>
          <a:xfrm>
            <a:off x="6476695" y="4086454"/>
            <a:ext cx="3348533" cy="247802"/>
          </a:xfrm>
          <a:prstGeom prst="rect">
            <a:avLst/>
          </a:prstGeom>
          <a:noFill/>
          <a:ln/>
        </p:spPr>
        <p:txBody>
          <a:bodyPr wrap="square" lIns="0" tIns="0" rIns="0" bIns="0" rtlCol="0" anchor="ctr"/>
          <a:lstStyle/>
          <a:p>
            <a:pPr marL="0" indent="0" algn="l">
              <a:buNone/>
            </a:pPr>
            <a:r>
              <a:rPr lang="en-US" sz="1300" b="1" dirty="0">
                <a:solidFill>
                  <a:srgbClr val="1B5FA7"/>
                </a:solidFill>
                <a:latin typeface="Noto Sans JP" pitchFamily="34" charset="0"/>
                <a:ea typeface="Noto Sans JP" pitchFamily="34" charset="-122"/>
                <a:cs typeface="Noto Sans JP" pitchFamily="34" charset="-120"/>
              </a:rPr>
              <a:t>ABAC (Attribute-Based Access Control)</a:t>
            </a:r>
            <a:endParaRPr lang="en-US" sz="1300" dirty="0"/>
          </a:p>
        </p:txBody>
      </p:sp>
      <p:sp>
        <p:nvSpPr>
          <p:cNvPr id="19" name="Text 15"/>
          <p:cNvSpPr txBox="1"/>
          <p:nvPr/>
        </p:nvSpPr>
        <p:spPr>
          <a:xfrm>
            <a:off x="6705295" y="4419295"/>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属性に基づく制御：データの属性、ユーザー属性、環境条件などに基づく動的なアクセス制御</a:t>
            </a:r>
            <a:endParaRPr lang="en-US" sz="1200" dirty="0"/>
          </a:p>
        </p:txBody>
      </p:sp>
      <p:sp>
        <p:nvSpPr>
          <p:cNvPr id="20" name="Text 16"/>
          <p:cNvSpPr txBox="1"/>
          <p:nvPr/>
        </p:nvSpPr>
        <p:spPr>
          <a:xfrm>
            <a:off x="6705295" y="4953305"/>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行・列レベルのセキュリティ：特定の条件に基づきデータの一部のみを表示</a:t>
            </a:r>
            <a:endParaRPr lang="en-US" sz="1200" dirty="0"/>
          </a:p>
        </p:txBody>
      </p:sp>
      <p:sp>
        <p:nvSpPr>
          <p:cNvPr id="21" name="Text 17"/>
          <p:cNvSpPr txBox="1"/>
          <p:nvPr/>
        </p:nvSpPr>
        <p:spPr>
          <a:xfrm>
            <a:off x="6705295" y="5486400"/>
            <a:ext cx="50200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データ分類連携：自動分類されたPIIデータへのアクセス制限を自動適用</a:t>
            </a:r>
            <a:endParaRPr lang="en-US" sz="1200" dirty="0"/>
          </a:p>
        </p:txBody>
      </p:sp>
      <p:sp>
        <p:nvSpPr>
          <p:cNvPr id="22" name="Shape 18"/>
          <p:cNvSpPr/>
          <p:nvPr/>
        </p:nvSpPr>
        <p:spPr>
          <a:xfrm>
            <a:off x="6476695" y="5867705"/>
            <a:ext cx="5333695" cy="1524305"/>
          </a:xfrm>
          <a:prstGeom prst="roundRect">
            <a:avLst>
              <a:gd name="adj" fmla="val 2999"/>
            </a:avLst>
          </a:prstGeom>
          <a:solidFill>
            <a:srgbClr val="E7EFF8"/>
          </a:solidFill>
          <a:ln/>
        </p:spPr>
        <p:txBody>
          <a:bodyPr/>
          <a:lstStyle/>
          <a:p>
            <a:endParaRPr lang="ja-JP" altLang="en-US"/>
          </a:p>
        </p:txBody>
      </p:sp>
      <p:sp>
        <p:nvSpPr>
          <p:cNvPr id="23" name="Text 19"/>
          <p:cNvSpPr txBox="1"/>
          <p:nvPr/>
        </p:nvSpPr>
        <p:spPr>
          <a:xfrm>
            <a:off x="6629400" y="6019495"/>
            <a:ext cx="277246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Unity Catalogの主なアクセス制御機能</a:t>
            </a:r>
            <a:endParaRPr lang="en-US" sz="1200" dirty="0"/>
          </a:p>
        </p:txBody>
      </p:sp>
      <p:pic>
        <p:nvPicPr>
          <p:cNvPr id="24" name="Image 2" descr="preencoded.png"/>
          <p:cNvPicPr>
            <a:picLocks noChangeAspect="1"/>
          </p:cNvPicPr>
          <p:nvPr/>
        </p:nvPicPr>
        <p:blipFill>
          <a:blip r:embed="rId7"/>
          <a:srcRect/>
          <a:stretch/>
        </p:blipFill>
        <p:spPr>
          <a:xfrm>
            <a:off x="6629400" y="6362395"/>
            <a:ext cx="152705" cy="152705"/>
          </a:xfrm>
          <a:prstGeom prst="rect">
            <a:avLst/>
          </a:prstGeom>
        </p:spPr>
      </p:pic>
      <p:sp>
        <p:nvSpPr>
          <p:cNvPr id="25" name="Text 20"/>
          <p:cNvSpPr txBox="1"/>
          <p:nvPr/>
        </p:nvSpPr>
        <p:spPr>
          <a:xfrm>
            <a:off x="6858000" y="6324905"/>
            <a:ext cx="48298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細粒度アクセス制御：カタログ・スキーマ・テーブル・列・行レベル</a:t>
            </a:r>
            <a:endParaRPr lang="en-US" sz="1200" dirty="0"/>
          </a:p>
        </p:txBody>
      </p:sp>
      <p:pic>
        <p:nvPicPr>
          <p:cNvPr id="26" name="Image 3" descr="preencoded.png"/>
          <p:cNvPicPr>
            <a:picLocks noChangeAspect="1"/>
          </p:cNvPicPr>
          <p:nvPr/>
        </p:nvPicPr>
        <p:blipFill>
          <a:blip r:embed="rId8"/>
          <a:srcRect t="-180" b="-180"/>
          <a:stretch/>
        </p:blipFill>
        <p:spPr>
          <a:xfrm>
            <a:off x="6629400" y="6705295"/>
            <a:ext cx="190195" cy="152705"/>
          </a:xfrm>
          <a:prstGeom prst="rect">
            <a:avLst/>
          </a:prstGeom>
        </p:spPr>
      </p:pic>
      <p:sp>
        <p:nvSpPr>
          <p:cNvPr id="27" name="Text 21"/>
          <p:cNvSpPr txBox="1"/>
          <p:nvPr/>
        </p:nvSpPr>
        <p:spPr>
          <a:xfrm>
            <a:off x="6896405" y="6667805"/>
            <a:ext cx="28483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IAM/AAD連携：クラウドIDとの統合認証</a:t>
            </a:r>
            <a:endParaRPr lang="en-US" sz="1200" dirty="0"/>
          </a:p>
        </p:txBody>
      </p:sp>
      <p:pic>
        <p:nvPicPr>
          <p:cNvPr id="28" name="Image 4" descr="preencoded.png"/>
          <p:cNvPicPr>
            <a:picLocks noChangeAspect="1"/>
          </p:cNvPicPr>
          <p:nvPr/>
        </p:nvPicPr>
        <p:blipFill>
          <a:blip r:embed="rId9"/>
          <a:srcRect/>
          <a:stretch/>
        </p:blipFill>
        <p:spPr>
          <a:xfrm>
            <a:off x="6629400" y="7048195"/>
            <a:ext cx="152705" cy="152705"/>
          </a:xfrm>
          <a:prstGeom prst="rect">
            <a:avLst/>
          </a:prstGeom>
        </p:spPr>
      </p:pic>
      <p:sp>
        <p:nvSpPr>
          <p:cNvPr id="29" name="Text 22"/>
          <p:cNvSpPr txBox="1"/>
          <p:nvPr/>
        </p:nvSpPr>
        <p:spPr>
          <a:xfrm>
            <a:off x="6858000" y="7010705"/>
            <a:ext cx="3238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タグポリシー：一貫したタグ管理とABAC適用</a:t>
            </a:r>
            <a:endParaRPr lang="en-US" sz="1200" dirty="0"/>
          </a:p>
        </p:txBody>
      </p:sp>
      <p:pic>
        <p:nvPicPr>
          <p:cNvPr id="30" name="Image 5" descr="preencoded.png"/>
          <p:cNvPicPr>
            <a:picLocks noChangeAspect="1"/>
          </p:cNvPicPr>
          <p:nvPr/>
        </p:nvPicPr>
        <p:blipFill>
          <a:blip r:embed="rId10"/>
          <a:srcRect/>
          <a:stretch/>
        </p:blipFill>
        <p:spPr>
          <a:xfrm>
            <a:off x="6476695" y="7420356"/>
            <a:ext cx="133502" cy="133502"/>
          </a:xfrm>
          <a:prstGeom prst="rect">
            <a:avLst/>
          </a:prstGeom>
        </p:spPr>
      </p:pic>
      <p:sp>
        <p:nvSpPr>
          <p:cNvPr id="31" name="Text 23"/>
          <p:cNvSpPr txBox="1"/>
          <p:nvPr/>
        </p:nvSpPr>
        <p:spPr>
          <a:xfrm>
            <a:off x="6648602" y="7391095"/>
            <a:ext cx="2805379"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rPr>
              <a:t>Unity Catalogのアクセス制御の詳細はこちら</a:t>
            </a:r>
            <a:endParaRPr lang="en-US" sz="1000" dirty="0"/>
          </a:p>
        </p:txBody>
      </p:sp>
      <p:sp>
        <p:nvSpPr>
          <p:cNvPr id="32"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18 / 55</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1"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1863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データリネージ・監査機能</a:t>
            </a:r>
            <a:endParaRPr lang="en-US" sz="1300" dirty="0"/>
          </a:p>
        </p:txBody>
      </p:sp>
      <p:sp>
        <p:nvSpPr>
          <p:cNvPr id="5" name="Shape 3"/>
          <p:cNvSpPr/>
          <p:nvPr/>
        </p:nvSpPr>
        <p:spPr>
          <a:xfrm>
            <a:off x="647395" y="1635862"/>
            <a:ext cx="4800600" cy="3057754"/>
          </a:xfrm>
          <a:prstGeom prst="roundRect">
            <a:avLst>
              <a:gd name="adj" fmla="val 74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2cde1eadcc5651003ee261adb617fb78.png"/>
          <p:cNvPicPr>
            <a:picLocks noChangeAspect="1"/>
          </p:cNvPicPr>
          <p:nvPr/>
        </p:nvPicPr>
        <p:blipFill>
          <a:blip r:embed="rId3"/>
          <a:srcRect l="115" r="115"/>
          <a:stretch/>
        </p:blipFill>
        <p:spPr>
          <a:xfrm>
            <a:off x="800100" y="1788566"/>
            <a:ext cx="4496105" cy="2257654"/>
          </a:xfrm>
          <a:prstGeom prst="rect">
            <a:avLst/>
          </a:prstGeom>
        </p:spPr>
      </p:pic>
      <p:sp>
        <p:nvSpPr>
          <p:cNvPr id="7" name="Text 4"/>
          <p:cNvSpPr txBox="1"/>
          <p:nvPr/>
        </p:nvSpPr>
        <p:spPr>
          <a:xfrm>
            <a:off x="1234440" y="4193438"/>
            <a:ext cx="37298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Catalogによるカラムレベルのデータリネージの可視化</a:t>
            </a:r>
            <a:endParaRPr lang="en-US" sz="1000" dirty="0"/>
          </a:p>
        </p:txBody>
      </p:sp>
      <p:sp>
        <p:nvSpPr>
          <p:cNvPr id="8" name="Text 5"/>
          <p:cNvSpPr txBox="1"/>
          <p:nvPr/>
        </p:nvSpPr>
        <p:spPr>
          <a:xfrm>
            <a:off x="1552651" y="4374490"/>
            <a:ext cx="1924812" cy="162763"/>
          </a:xfrm>
          <a:prstGeom prst="rect">
            <a:avLst/>
          </a:prstGeom>
          <a:noFill/>
          <a:ln/>
        </p:spPr>
        <p:txBody>
          <a:bodyPr wrap="square" lIns="0" tIns="0" rIns="0" bIns="0" rtlCol="0" anchor="ctr"/>
          <a:lstStyle/>
          <a:p>
            <a:pPr marL="0" indent="0" algn="ctr">
              <a:buNone/>
            </a:pPr>
            <a:r>
              <a:rPr lang="en-US" sz="900" dirty="0">
                <a:solidFill>
                  <a:srgbClr val="9CA3AF"/>
                </a:solidFill>
                <a:latin typeface="Noto Sans JP" pitchFamily="34" charset="0"/>
                <a:ea typeface="Noto Sans JP" pitchFamily="34" charset="-122"/>
                <a:cs typeface="Noto Sans JP" pitchFamily="34" charset="-120"/>
              </a:rPr>
              <a:t>出典: </a:t>
            </a:r>
            <a:r>
              <a:rPr lang="en-US" sz="900" dirty="0">
                <a:solidFill>
                  <a:srgbClr val="9CA3AF"/>
                </a:solidFill>
                <a:latin typeface="Noto Sans JP" pitchFamily="34" charset="0"/>
                <a:ea typeface="Noto Sans JP" pitchFamily="34" charset="-122"/>
                <a:cs typeface="Noto Sans JP" pitchFamily="34" charset="-120"/>
                <a:hlinkClick r:id="rId4"/>
              </a:rPr>
              <a:t>Monte Carlo </a:t>
            </a:r>
            <a:r>
              <a:rPr lang="en-US" sz="900" dirty="0" err="1">
                <a:solidFill>
                  <a:srgbClr val="9CA3AF"/>
                </a:solidFill>
                <a:latin typeface="Noto Sans JP" pitchFamily="34" charset="0"/>
                <a:ea typeface="Noto Sans JP" pitchFamily="34" charset="-122"/>
                <a:cs typeface="Noto Sans JP" pitchFamily="34" charset="-120"/>
                <a:hlinkClick r:id="rId4"/>
              </a:rPr>
              <a:t>Data技術ブログ</a:t>
            </a:r>
            <a:r>
              <a:rPr lang="en-US" sz="900" dirty="0">
                <a:solidFill>
                  <a:srgbClr val="9CA3AF"/>
                </a:solidFill>
                <a:latin typeface="Noto Sans JP" pitchFamily="34" charset="0"/>
                <a:ea typeface="Noto Sans JP" pitchFamily="34" charset="-122"/>
                <a:cs typeface="Noto Sans JP" pitchFamily="34" charset="-120"/>
                <a:hlinkClick r:id="rId4"/>
              </a:rPr>
              <a:t> </a:t>
            </a:r>
            <a:endParaRPr lang="en-US" sz="900" dirty="0"/>
          </a:p>
        </p:txBody>
      </p:sp>
      <p:sp>
        <p:nvSpPr>
          <p:cNvPr id="11" name="Shape 8"/>
          <p:cNvSpPr/>
          <p:nvPr/>
        </p:nvSpPr>
        <p:spPr>
          <a:xfrm>
            <a:off x="2210105" y="4993538"/>
            <a:ext cx="457200" cy="457200"/>
          </a:xfrm>
          <a:prstGeom prst="roundRect">
            <a:avLst>
              <a:gd name="adj" fmla="val 200000"/>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5"/>
          <a:srcRect l="-1282" r="-1282"/>
          <a:stretch/>
        </p:blipFill>
        <p:spPr>
          <a:xfrm>
            <a:off x="2328977" y="5126126"/>
            <a:ext cx="219456" cy="190195"/>
          </a:xfrm>
          <a:prstGeom prst="rect">
            <a:avLst/>
          </a:prstGeom>
        </p:spPr>
      </p:pic>
      <p:sp>
        <p:nvSpPr>
          <p:cNvPr id="13" name="Shape 9"/>
          <p:cNvSpPr/>
          <p:nvPr/>
        </p:nvSpPr>
        <p:spPr>
          <a:xfrm>
            <a:off x="2819095" y="4993538"/>
            <a:ext cx="457200" cy="457200"/>
          </a:xfrm>
          <a:prstGeom prst="roundRect">
            <a:avLst>
              <a:gd name="adj" fmla="val 200000"/>
            </a:avLst>
          </a:prstGeom>
          <a:solidFill>
            <a:srgbClr val="1B5FA7"/>
          </a:solidFill>
          <a:ln/>
        </p:spPr>
        <p:txBody>
          <a:bodyPr/>
          <a:lstStyle/>
          <a:p>
            <a:endParaRPr lang="ja-JP" altLang="en-US"/>
          </a:p>
        </p:txBody>
      </p:sp>
      <p:pic>
        <p:nvPicPr>
          <p:cNvPr id="14" name="Image 2" descr="preencoded.png"/>
          <p:cNvPicPr>
            <a:picLocks noChangeAspect="1"/>
          </p:cNvPicPr>
          <p:nvPr/>
        </p:nvPicPr>
        <p:blipFill>
          <a:blip r:embed="rId6"/>
          <a:srcRect/>
          <a:stretch/>
        </p:blipFill>
        <p:spPr>
          <a:xfrm>
            <a:off x="2952598" y="5126126"/>
            <a:ext cx="190195" cy="190195"/>
          </a:xfrm>
          <a:prstGeom prst="rect">
            <a:avLst/>
          </a:prstGeom>
        </p:spPr>
      </p:pic>
      <p:sp>
        <p:nvSpPr>
          <p:cNvPr id="15" name="Shape 10"/>
          <p:cNvSpPr/>
          <p:nvPr/>
        </p:nvSpPr>
        <p:spPr>
          <a:xfrm>
            <a:off x="3429000" y="4993538"/>
            <a:ext cx="457200" cy="457200"/>
          </a:xfrm>
          <a:prstGeom prst="roundRect">
            <a:avLst>
              <a:gd name="adj" fmla="val 200000"/>
            </a:avLst>
          </a:prstGeom>
          <a:solidFill>
            <a:srgbClr val="333333"/>
          </a:solidFill>
          <a:ln/>
        </p:spPr>
        <p:txBody>
          <a:bodyPr/>
          <a:lstStyle/>
          <a:p>
            <a:endParaRPr lang="ja-JP" altLang="en-US"/>
          </a:p>
        </p:txBody>
      </p:sp>
      <p:pic>
        <p:nvPicPr>
          <p:cNvPr id="16" name="Image 3" descr="preencoded.png"/>
          <p:cNvPicPr>
            <a:picLocks noChangeAspect="1"/>
          </p:cNvPicPr>
          <p:nvPr/>
        </p:nvPicPr>
        <p:blipFill>
          <a:blip r:embed="rId7"/>
          <a:srcRect/>
          <a:stretch/>
        </p:blipFill>
        <p:spPr>
          <a:xfrm>
            <a:off x="3586277" y="5126126"/>
            <a:ext cx="142646" cy="190195"/>
          </a:xfrm>
          <a:prstGeom prst="rect">
            <a:avLst/>
          </a:prstGeom>
        </p:spPr>
      </p:pic>
      <p:sp>
        <p:nvSpPr>
          <p:cNvPr id="17" name="Text 11"/>
          <p:cNvSpPr txBox="1"/>
          <p:nvPr/>
        </p:nvSpPr>
        <p:spPr>
          <a:xfrm>
            <a:off x="6476695" y="800100"/>
            <a:ext cx="3643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データリネージと監査機能</a:t>
            </a:r>
            <a:endParaRPr lang="en-US" sz="2200" dirty="0"/>
          </a:p>
        </p:txBody>
      </p:sp>
      <p:sp>
        <p:nvSpPr>
          <p:cNvPr id="18" name="Shape 12"/>
          <p:cNvSpPr/>
          <p:nvPr/>
        </p:nvSpPr>
        <p:spPr>
          <a:xfrm>
            <a:off x="6476695" y="1410005"/>
            <a:ext cx="609905" cy="38405"/>
          </a:xfrm>
          <a:prstGeom prst="rect">
            <a:avLst/>
          </a:prstGeom>
          <a:solidFill>
            <a:srgbClr val="FF8A00"/>
          </a:solidFill>
          <a:ln/>
        </p:spPr>
        <p:txBody>
          <a:bodyPr/>
          <a:lstStyle/>
          <a:p>
            <a:endParaRPr lang="ja-JP" altLang="en-US"/>
          </a:p>
        </p:txBody>
      </p:sp>
      <p:sp>
        <p:nvSpPr>
          <p:cNvPr id="19" name="Text 13"/>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Catalogは、データの起源から変換、使用まで追跡する強力なリネージ（系統）機能と、包括的な監査機能を提供します。これによりデータガバナンスとコンプライアンスが大幅に強化されます。</a:t>
            </a:r>
            <a:endParaRPr lang="en-US" sz="1200" dirty="0"/>
          </a:p>
        </p:txBody>
      </p:sp>
      <p:sp>
        <p:nvSpPr>
          <p:cNvPr id="20" name="Text 14"/>
          <p:cNvSpPr txBox="1"/>
          <p:nvPr/>
        </p:nvSpPr>
        <p:spPr>
          <a:xfrm>
            <a:off x="6705295" y="25146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自動リネージ収集：SQLクエリ実行時に自動的にテーブル間の関係を記録し、列レベルの詳細な系統情報を生成</a:t>
            </a:r>
            <a:endParaRPr lang="en-US" sz="1200" dirty="0"/>
          </a:p>
        </p:txBody>
      </p:sp>
      <p:sp>
        <p:nvSpPr>
          <p:cNvPr id="21" name="Text 15"/>
          <p:cNvSpPr txBox="1"/>
          <p:nvPr/>
        </p:nvSpPr>
        <p:spPr>
          <a:xfrm>
            <a:off x="6705295" y="30861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視覚的リネージグラフ：上流・下流の依存関係を直感的なグラフで表示、インパクト分析を容易に実現</a:t>
            </a:r>
            <a:endParaRPr lang="en-US" sz="1200" dirty="0"/>
          </a:p>
        </p:txBody>
      </p:sp>
      <p:sp>
        <p:nvSpPr>
          <p:cNvPr id="22" name="Text 16"/>
          <p:cNvSpPr txBox="1"/>
          <p:nvPr/>
        </p:nvSpPr>
        <p:spPr>
          <a:xfrm>
            <a:off x="6705295" y="36576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監査ログ：すべてのデータアクセス、メタデータ変更、権限変更を包括的に記録</a:t>
            </a:r>
            <a:endParaRPr lang="en-US" sz="1200" dirty="0"/>
          </a:p>
        </p:txBody>
      </p:sp>
      <p:sp>
        <p:nvSpPr>
          <p:cNvPr id="23" name="Text 17"/>
          <p:cNvSpPr txBox="1"/>
          <p:nvPr/>
        </p:nvSpPr>
        <p:spPr>
          <a:xfrm>
            <a:off x="6705295" y="4229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変更履歴追跡：データやスキーマの変更を追跡し、いつ誰が何を変更したかを明確に把握</a:t>
            </a:r>
            <a:endParaRPr lang="en-US" sz="1200" dirty="0"/>
          </a:p>
        </p:txBody>
      </p:sp>
      <p:sp>
        <p:nvSpPr>
          <p:cNvPr id="24" name="Shape 18"/>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5" name="Text 19"/>
          <p:cNvSpPr txBox="1"/>
          <p:nvPr/>
        </p:nvSpPr>
        <p:spPr>
          <a:xfrm>
            <a:off x="6629400" y="4990795"/>
            <a:ext cx="13240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主なユースケース</a:t>
            </a:r>
            <a:endParaRPr lang="en-US" sz="1200" dirty="0"/>
          </a:p>
        </p:txBody>
      </p:sp>
      <p:pic>
        <p:nvPicPr>
          <p:cNvPr id="26" name="Image 4" descr="preencoded.png"/>
          <p:cNvPicPr>
            <a:picLocks noChangeAspect="1"/>
          </p:cNvPicPr>
          <p:nvPr/>
        </p:nvPicPr>
        <p:blipFill>
          <a:blip r:embed="rId8"/>
          <a:srcRect/>
          <a:stretch/>
        </p:blipFill>
        <p:spPr>
          <a:xfrm>
            <a:off x="6629400" y="5333695"/>
            <a:ext cx="152705" cy="152705"/>
          </a:xfrm>
          <a:prstGeom prst="rect">
            <a:avLst/>
          </a:prstGeom>
        </p:spPr>
      </p:pic>
      <p:sp>
        <p:nvSpPr>
          <p:cNvPr id="27" name="Text 20"/>
          <p:cNvSpPr txBox="1"/>
          <p:nvPr/>
        </p:nvSpPr>
        <p:spPr>
          <a:xfrm>
            <a:off x="6858000" y="529620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問題の根本原因調査</a:t>
            </a:r>
            <a:endParaRPr lang="en-US" sz="1200" dirty="0"/>
          </a:p>
        </p:txBody>
      </p:sp>
      <p:pic>
        <p:nvPicPr>
          <p:cNvPr id="28" name="Image 5" descr="preencoded.png"/>
          <p:cNvPicPr>
            <a:picLocks noChangeAspect="1"/>
          </p:cNvPicPr>
          <p:nvPr/>
        </p:nvPicPr>
        <p:blipFill>
          <a:blip r:embed="rId9"/>
          <a:srcRect/>
          <a:stretch/>
        </p:blipFill>
        <p:spPr>
          <a:xfrm>
            <a:off x="9219895" y="5333695"/>
            <a:ext cx="152705" cy="152705"/>
          </a:xfrm>
          <a:prstGeom prst="rect">
            <a:avLst/>
          </a:prstGeom>
        </p:spPr>
      </p:pic>
      <p:sp>
        <p:nvSpPr>
          <p:cNvPr id="29" name="Text 21"/>
          <p:cNvSpPr txBox="1"/>
          <p:nvPr/>
        </p:nvSpPr>
        <p:spPr>
          <a:xfrm>
            <a:off x="9448495" y="5296205"/>
            <a:ext cx="16294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コンプライアンス証明</a:t>
            </a:r>
            <a:endParaRPr lang="en-US" sz="1200" dirty="0"/>
          </a:p>
        </p:txBody>
      </p:sp>
      <p:pic>
        <p:nvPicPr>
          <p:cNvPr id="30" name="Image 6" descr="preencoded.png"/>
          <p:cNvPicPr>
            <a:picLocks noChangeAspect="1"/>
          </p:cNvPicPr>
          <p:nvPr/>
        </p:nvPicPr>
        <p:blipFill>
          <a:blip r:embed="rId10"/>
          <a:srcRect l="-33" r="-33"/>
          <a:stretch/>
        </p:blipFill>
        <p:spPr>
          <a:xfrm>
            <a:off x="6629400" y="5715000"/>
            <a:ext cx="171907" cy="152705"/>
          </a:xfrm>
          <a:prstGeom prst="rect">
            <a:avLst/>
          </a:prstGeom>
        </p:spPr>
      </p:pic>
      <p:sp>
        <p:nvSpPr>
          <p:cNvPr id="31" name="Text 22"/>
          <p:cNvSpPr txBox="1"/>
          <p:nvPr/>
        </p:nvSpPr>
        <p:spPr>
          <a:xfrm>
            <a:off x="6877202" y="567659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監査報告書作成</a:t>
            </a:r>
            <a:endParaRPr lang="en-US" sz="1200" dirty="0"/>
          </a:p>
        </p:txBody>
      </p:sp>
      <p:pic>
        <p:nvPicPr>
          <p:cNvPr id="32" name="Image 7" descr="preencoded.png"/>
          <p:cNvPicPr>
            <a:picLocks noChangeAspect="1"/>
          </p:cNvPicPr>
          <p:nvPr/>
        </p:nvPicPr>
        <p:blipFill>
          <a:blip r:embed="rId11"/>
          <a:srcRect t="-43" b="-43"/>
          <a:stretch/>
        </p:blipFill>
        <p:spPr>
          <a:xfrm>
            <a:off x="9219895" y="5715000"/>
            <a:ext cx="133502" cy="152705"/>
          </a:xfrm>
          <a:prstGeom prst="rect">
            <a:avLst/>
          </a:prstGeom>
        </p:spPr>
      </p:pic>
      <p:sp>
        <p:nvSpPr>
          <p:cNvPr id="33" name="Text 23"/>
          <p:cNvSpPr txBox="1"/>
          <p:nvPr/>
        </p:nvSpPr>
        <p:spPr>
          <a:xfrm>
            <a:off x="9430207" y="5676595"/>
            <a:ext cx="1038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変更影響分析</a:t>
            </a:r>
            <a:endParaRPr lang="en-US" sz="1200" dirty="0"/>
          </a:p>
        </p:txBody>
      </p:sp>
      <p:pic>
        <p:nvPicPr>
          <p:cNvPr id="34"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5" name="Text 24"/>
          <p:cNvSpPr txBox="1"/>
          <p:nvPr/>
        </p:nvSpPr>
        <p:spPr>
          <a:xfrm>
            <a:off x="6648602" y="6057900"/>
            <a:ext cx="493958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Unity Catalogのデータリネージ公式ドキュメントを参照</a:t>
            </a:r>
            <a:endParaRPr lang="en-US" sz="1000" dirty="0"/>
          </a:p>
        </p:txBody>
      </p:sp>
      <p:sp>
        <p:nvSpPr>
          <p:cNvPr id="36" name="Text 25"/>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19 / 55</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457200" y="1485900"/>
            <a:ext cx="11277295" cy="3047695"/>
          </a:xfrm>
          <a:prstGeom prst="rect">
            <a:avLst/>
          </a:prstGeom>
        </p:spPr>
      </p:pic>
      <p:sp>
        <p:nvSpPr>
          <p:cNvPr id="3" name="Shape 0"/>
          <p:cNvSpPr/>
          <p:nvPr/>
        </p:nvSpPr>
        <p:spPr>
          <a:xfrm>
            <a:off x="0" y="0"/>
            <a:ext cx="12191695" cy="6933895"/>
          </a:xfrm>
          <a:prstGeom prst="rect">
            <a:avLst/>
          </a:prstGeom>
          <a:solidFill>
            <a:srgbClr val="FFFFFF"/>
          </a:solidFill>
          <a:ln/>
        </p:spPr>
        <p:txBody>
          <a:bodyPr/>
          <a:lstStyle/>
          <a:p>
            <a:endParaRPr lang="ja-JP" altLang="en-US"/>
          </a:p>
        </p:txBody>
      </p:sp>
      <p:sp>
        <p:nvSpPr>
          <p:cNvPr id="4" name="Shape 1"/>
          <p:cNvSpPr/>
          <p:nvPr/>
        </p:nvSpPr>
        <p:spPr>
          <a:xfrm>
            <a:off x="0" y="0"/>
            <a:ext cx="12191695" cy="457200"/>
          </a:xfrm>
          <a:prstGeom prst="rect">
            <a:avLst/>
          </a:prstGeom>
          <a:solidFill>
            <a:srgbClr val="1B5FA7"/>
          </a:solidFill>
          <a:ln/>
        </p:spPr>
        <p:txBody>
          <a:bodyPr/>
          <a:lstStyle/>
          <a:p>
            <a:endParaRPr lang="ja-JP" altLang="en-US"/>
          </a:p>
        </p:txBody>
      </p:sp>
      <p:sp>
        <p:nvSpPr>
          <p:cNvPr id="5" name="Text 2"/>
          <p:cNvSpPr txBox="1"/>
          <p:nvPr/>
        </p:nvSpPr>
        <p:spPr>
          <a:xfrm>
            <a:off x="381305" y="105156"/>
            <a:ext cx="35579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第3部 Unity Catalog - データ・AIガバナンス</a:t>
            </a:r>
            <a:endParaRPr lang="en-US" sz="1300" dirty="0"/>
          </a:p>
        </p:txBody>
      </p:sp>
      <p:sp>
        <p:nvSpPr>
          <p:cNvPr id="6" name="Text 3"/>
          <p:cNvSpPr txBox="1"/>
          <p:nvPr/>
        </p:nvSpPr>
        <p:spPr>
          <a:xfrm>
            <a:off x="304495" y="647395"/>
            <a:ext cx="5520233"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Iceberg対応とオープンフォーマット連携</a:t>
            </a:r>
            <a:endParaRPr lang="en-US" sz="2200" dirty="0"/>
          </a:p>
        </p:txBody>
      </p:sp>
      <p:sp>
        <p:nvSpPr>
          <p:cNvPr id="7" name="Shape 4"/>
          <p:cNvSpPr/>
          <p:nvPr/>
        </p:nvSpPr>
        <p:spPr>
          <a:xfrm>
            <a:off x="5835701" y="838505"/>
            <a:ext cx="6057900" cy="38405"/>
          </a:xfrm>
          <a:prstGeom prst="rect">
            <a:avLst/>
          </a:prstGeom>
          <a:solidFill>
            <a:srgbClr val="FF8A00"/>
          </a:solidFill>
          <a:ln/>
        </p:spPr>
        <p:txBody>
          <a:bodyPr/>
          <a:lstStyle/>
          <a:p>
            <a:endParaRPr lang="ja-JP" altLang="en-US"/>
          </a:p>
        </p:txBody>
      </p:sp>
      <p:sp>
        <p:nvSpPr>
          <p:cNvPr id="8" name="Shape 5"/>
          <p:cNvSpPr/>
          <p:nvPr/>
        </p:nvSpPr>
        <p:spPr>
          <a:xfrm>
            <a:off x="304495" y="1333195"/>
            <a:ext cx="11582705" cy="3353105"/>
          </a:xfrm>
          <a:prstGeom prst="roundRect">
            <a:avLst>
              <a:gd name="adj" fmla="val 62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9" name="Shape 6"/>
          <p:cNvSpPr/>
          <p:nvPr/>
        </p:nvSpPr>
        <p:spPr>
          <a:xfrm>
            <a:off x="4876495" y="1790395"/>
            <a:ext cx="2438705" cy="2438705"/>
          </a:xfrm>
          <a:prstGeom prst="roundRect">
            <a:avLst>
              <a:gd name="adj" fmla="val 37495"/>
            </a:avLst>
          </a:prstGeom>
          <a:solidFill>
            <a:srgbClr val="1B5FA7"/>
          </a:solidFill>
          <a:ln w="50800">
            <a:solidFill>
              <a:srgbClr val="FF8A00"/>
            </a:solidFill>
            <a:prstDash val="solid"/>
          </a:ln>
        </p:spPr>
        <p:txBody>
          <a:bodyPr/>
          <a:lstStyle/>
          <a:p>
            <a:endParaRPr lang="ja-JP" altLang="en-US"/>
          </a:p>
        </p:txBody>
      </p:sp>
      <p:pic>
        <p:nvPicPr>
          <p:cNvPr id="10" name="Image 1" descr="preencoded.png"/>
          <p:cNvPicPr>
            <a:picLocks noChangeAspect="1"/>
          </p:cNvPicPr>
          <p:nvPr/>
        </p:nvPicPr>
        <p:blipFill>
          <a:blip r:embed="rId4"/>
          <a:srcRect l="-743" r="-743"/>
          <a:stretch/>
        </p:blipFill>
        <p:spPr>
          <a:xfrm>
            <a:off x="5943600" y="2550262"/>
            <a:ext cx="304495" cy="342900"/>
          </a:xfrm>
          <a:prstGeom prst="rect">
            <a:avLst/>
          </a:prstGeom>
        </p:spPr>
      </p:pic>
      <p:sp>
        <p:nvSpPr>
          <p:cNvPr id="11" name="Text 7"/>
          <p:cNvSpPr txBox="1"/>
          <p:nvPr/>
        </p:nvSpPr>
        <p:spPr>
          <a:xfrm>
            <a:off x="5334610" y="2955341"/>
            <a:ext cx="1696212" cy="333756"/>
          </a:xfrm>
          <a:prstGeom prst="rect">
            <a:avLst/>
          </a:prstGeom>
          <a:noFill/>
          <a:ln/>
        </p:spPr>
        <p:txBody>
          <a:bodyPr wrap="square" lIns="0" tIns="0" rIns="0" bIns="0" rtlCol="0" anchor="ctr"/>
          <a:lstStyle/>
          <a:p>
            <a:pPr marL="0" indent="0" algn="ctr">
              <a:buNone/>
            </a:pPr>
            <a:r>
              <a:rPr lang="en-US" sz="1800" b="1" dirty="0">
                <a:solidFill>
                  <a:srgbClr val="FFFFFF"/>
                </a:solidFill>
                <a:latin typeface="Noto Sans JP" pitchFamily="34" charset="0"/>
                <a:ea typeface="Noto Sans JP" pitchFamily="34" charset="-122"/>
                <a:cs typeface="Noto Sans JP" pitchFamily="34" charset="-120"/>
              </a:rPr>
              <a:t>Unity Catalog</a:t>
            </a:r>
            <a:endParaRPr lang="en-US" sz="1800" dirty="0"/>
          </a:p>
        </p:txBody>
      </p:sp>
      <p:sp>
        <p:nvSpPr>
          <p:cNvPr id="12" name="Text 8"/>
          <p:cNvSpPr txBox="1"/>
          <p:nvPr/>
        </p:nvSpPr>
        <p:spPr>
          <a:xfrm>
            <a:off x="5364785" y="3279038"/>
            <a:ext cx="1567282" cy="191110"/>
          </a:xfrm>
          <a:prstGeom prst="rect">
            <a:avLst/>
          </a:prstGeom>
          <a:noFill/>
          <a:ln/>
        </p:spPr>
        <p:txBody>
          <a:bodyPr wrap="square" lIns="0" tIns="0" rIns="0" bIns="0" rtlCol="0" anchor="ctr"/>
          <a:lstStyle/>
          <a:p>
            <a:pPr marL="0" indent="0" algn="ctr">
              <a:buNone/>
            </a:pPr>
            <a:r>
              <a:rPr lang="en-US" sz="1000" dirty="0">
                <a:solidFill>
                  <a:srgbClr val="FFFFFF"/>
                </a:solidFill>
                <a:latin typeface="Noto Sans JP" pitchFamily="34" charset="0"/>
                <a:ea typeface="Noto Sans JP" pitchFamily="34" charset="-122"/>
                <a:cs typeface="Noto Sans JP" pitchFamily="34" charset="-120"/>
              </a:rPr>
              <a:t>統合メタデータレイヤー</a:t>
            </a:r>
            <a:endParaRPr lang="en-US" sz="1000" dirty="0"/>
          </a:p>
        </p:txBody>
      </p:sp>
      <p:sp>
        <p:nvSpPr>
          <p:cNvPr id="13" name="Shape 9"/>
          <p:cNvSpPr/>
          <p:nvPr/>
        </p:nvSpPr>
        <p:spPr>
          <a:xfrm>
            <a:off x="457200" y="2247595"/>
            <a:ext cx="1828800" cy="1828800"/>
          </a:xfrm>
          <a:prstGeom prst="roundRect">
            <a:avLst>
              <a:gd name="adj" fmla="val 2083"/>
            </a:avLst>
          </a:prstGeom>
          <a:solidFill>
            <a:srgbClr val="FFFFFF"/>
          </a:solidFill>
          <a:ln w="25400">
            <a:solidFill>
              <a:srgbClr val="1B5FA7"/>
            </a:solidFill>
            <a:prstDash val="solid"/>
          </a:ln>
          <a:effectLst>
            <a:outerShdw blurRad="12700" dist="12700" dir="16200000" algn="bl" rotWithShape="0">
              <a:srgbClr val="000000">
                <a:alpha val="75000"/>
              </a:srgbClr>
            </a:outerShdw>
          </a:effectLst>
        </p:spPr>
        <p:txBody>
          <a:bodyPr/>
          <a:lstStyle/>
          <a:p>
            <a:endParaRPr lang="ja-JP" altLang="en-US"/>
          </a:p>
        </p:txBody>
      </p:sp>
      <p:pic>
        <p:nvPicPr>
          <p:cNvPr id="14" name="Image 2" descr="preencoded.png"/>
          <p:cNvPicPr>
            <a:picLocks noChangeAspect="1"/>
          </p:cNvPicPr>
          <p:nvPr/>
        </p:nvPicPr>
        <p:blipFill>
          <a:blip r:embed="rId5"/>
          <a:srcRect t="-44" b="-44"/>
          <a:stretch/>
        </p:blipFill>
        <p:spPr>
          <a:xfrm>
            <a:off x="1242670" y="2809951"/>
            <a:ext cx="256946" cy="228600"/>
          </a:xfrm>
          <a:prstGeom prst="rect">
            <a:avLst/>
          </a:prstGeom>
        </p:spPr>
      </p:pic>
      <p:sp>
        <p:nvSpPr>
          <p:cNvPr id="15" name="Text 10"/>
          <p:cNvSpPr txBox="1"/>
          <p:nvPr/>
        </p:nvSpPr>
        <p:spPr>
          <a:xfrm>
            <a:off x="882396" y="3086100"/>
            <a:ext cx="1124712" cy="277063"/>
          </a:xfrm>
          <a:prstGeom prst="rect">
            <a:avLst/>
          </a:prstGeom>
          <a:noFill/>
          <a:ln/>
        </p:spPr>
        <p:txBody>
          <a:bodyPr wrap="square" lIns="0" tIns="0" rIns="0" bIns="0" rtlCol="0" anchor="ctr"/>
          <a:lstStyle/>
          <a:p>
            <a:pPr marL="0" indent="0" algn="ctr">
              <a:buNone/>
            </a:pPr>
            <a:r>
              <a:rPr lang="en-US" sz="1500" b="1" dirty="0">
                <a:solidFill>
                  <a:srgbClr val="1B5FA7"/>
                </a:solidFill>
                <a:latin typeface="Noto Sans JP" pitchFamily="34" charset="0"/>
                <a:ea typeface="Noto Sans JP" pitchFamily="34" charset="-122"/>
                <a:cs typeface="Noto Sans JP" pitchFamily="34" charset="-120"/>
              </a:rPr>
              <a:t>Delta Lake</a:t>
            </a:r>
            <a:endParaRPr lang="en-US" sz="1500" dirty="0"/>
          </a:p>
        </p:txBody>
      </p:sp>
      <p:sp>
        <p:nvSpPr>
          <p:cNvPr id="16" name="Text 11"/>
          <p:cNvSpPr txBox="1"/>
          <p:nvPr/>
        </p:nvSpPr>
        <p:spPr>
          <a:xfrm>
            <a:off x="861365" y="3353105"/>
            <a:ext cx="1114654"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ネイティブサポート</a:t>
            </a:r>
            <a:endParaRPr lang="en-US" sz="900" dirty="0"/>
          </a:p>
        </p:txBody>
      </p:sp>
      <p:sp>
        <p:nvSpPr>
          <p:cNvPr id="17" name="Shape 12"/>
          <p:cNvSpPr/>
          <p:nvPr/>
        </p:nvSpPr>
        <p:spPr>
          <a:xfrm>
            <a:off x="457200" y="2247595"/>
            <a:ext cx="1828800" cy="1828800"/>
          </a:xfrm>
          <a:prstGeom prst="roundRect">
            <a:avLst>
              <a:gd name="adj" fmla="val 2083"/>
            </a:avLst>
          </a:prstGeom>
          <a:solidFill>
            <a:srgbClr val="FFFFFF"/>
          </a:solidFill>
          <a:ln w="25400">
            <a:solidFill>
              <a:srgbClr val="FF8A00"/>
            </a:solidFill>
            <a:prstDash val="solid"/>
          </a:ln>
          <a:effectLst>
            <a:outerShdw blurRad="12700" dist="12700" dir="16200000" algn="bl" rotWithShape="0">
              <a:srgbClr val="000000">
                <a:alpha val="75000"/>
              </a:srgbClr>
            </a:outerShdw>
          </a:effectLst>
        </p:spPr>
        <p:txBody>
          <a:bodyPr/>
          <a:lstStyle/>
          <a:p>
            <a:endParaRPr lang="ja-JP" altLang="en-US"/>
          </a:p>
        </p:txBody>
      </p:sp>
      <p:pic>
        <p:nvPicPr>
          <p:cNvPr id="18" name="Image 3" descr="preencoded.png"/>
          <p:cNvPicPr>
            <a:picLocks noChangeAspect="1"/>
          </p:cNvPicPr>
          <p:nvPr/>
        </p:nvPicPr>
        <p:blipFill>
          <a:blip r:embed="rId6"/>
          <a:srcRect/>
          <a:stretch/>
        </p:blipFill>
        <p:spPr>
          <a:xfrm>
            <a:off x="1257300" y="2809951"/>
            <a:ext cx="228600" cy="228600"/>
          </a:xfrm>
          <a:prstGeom prst="rect">
            <a:avLst/>
          </a:prstGeom>
        </p:spPr>
      </p:pic>
      <p:sp>
        <p:nvSpPr>
          <p:cNvPr id="19" name="Text 13"/>
          <p:cNvSpPr txBox="1"/>
          <p:nvPr/>
        </p:nvSpPr>
        <p:spPr>
          <a:xfrm>
            <a:off x="659282" y="3086100"/>
            <a:ext cx="1571854" cy="277063"/>
          </a:xfrm>
          <a:prstGeom prst="rect">
            <a:avLst/>
          </a:prstGeom>
          <a:noFill/>
          <a:ln/>
        </p:spPr>
        <p:txBody>
          <a:bodyPr wrap="square" lIns="0" tIns="0" rIns="0" bIns="0" rtlCol="0" anchor="ctr"/>
          <a:lstStyle/>
          <a:p>
            <a:pPr marL="0" indent="0" algn="ctr">
              <a:buNone/>
            </a:pPr>
            <a:r>
              <a:rPr lang="en-US" sz="1500" b="1" dirty="0">
                <a:solidFill>
                  <a:srgbClr val="FF8A00"/>
                </a:solidFill>
                <a:latin typeface="Noto Sans JP" pitchFamily="34" charset="0"/>
                <a:ea typeface="Noto Sans JP" pitchFamily="34" charset="-122"/>
                <a:cs typeface="Noto Sans JP" pitchFamily="34" charset="-120"/>
              </a:rPr>
              <a:t>Apache Iceberg</a:t>
            </a:r>
            <a:endParaRPr lang="en-US" sz="1500" dirty="0"/>
          </a:p>
        </p:txBody>
      </p:sp>
      <p:sp>
        <p:nvSpPr>
          <p:cNvPr id="20" name="Text 14"/>
          <p:cNvSpPr txBox="1"/>
          <p:nvPr/>
        </p:nvSpPr>
        <p:spPr>
          <a:xfrm>
            <a:off x="1067105" y="3353105"/>
            <a:ext cx="695858" cy="162763"/>
          </a:xfrm>
          <a:prstGeom prst="rect">
            <a:avLst/>
          </a:prstGeom>
          <a:noFill/>
          <a:ln/>
        </p:spPr>
        <p:txBody>
          <a:bodyPr wrap="square" lIns="0" tIns="0" rIns="0" bIns="0" rtlCol="0" anchor="ctr"/>
          <a:lstStyle/>
          <a:p>
            <a:pPr marL="0" indent="0" algn="ctr">
              <a:buNone/>
            </a:pPr>
            <a:r>
              <a:rPr lang="en-US" sz="900" b="1" dirty="0">
                <a:solidFill>
                  <a:srgbClr val="DC2626"/>
                </a:solidFill>
                <a:latin typeface="Noto Sans JP" pitchFamily="34" charset="0"/>
                <a:ea typeface="Noto Sans JP" pitchFamily="34" charset="-122"/>
                <a:cs typeface="Noto Sans JP" pitchFamily="34" charset="-120"/>
              </a:rPr>
              <a:t>2025新対応</a:t>
            </a:r>
            <a:endParaRPr lang="en-US" sz="900" dirty="0"/>
          </a:p>
        </p:txBody>
      </p:sp>
      <p:sp>
        <p:nvSpPr>
          <p:cNvPr id="21" name="Shape 15"/>
          <p:cNvSpPr/>
          <p:nvPr/>
        </p:nvSpPr>
        <p:spPr>
          <a:xfrm>
            <a:off x="3276295" y="2704795"/>
            <a:ext cx="1828800" cy="1828800"/>
          </a:xfrm>
          <a:prstGeom prst="roundRect">
            <a:avLst>
              <a:gd name="adj" fmla="val 2083"/>
            </a:avLst>
          </a:prstGeom>
          <a:solidFill>
            <a:srgbClr val="FFFFFF"/>
          </a:solidFill>
          <a:ln w="25400">
            <a:solidFill>
              <a:srgbClr val="888888"/>
            </a:solidFill>
            <a:prstDash val="solid"/>
          </a:ln>
          <a:effectLst>
            <a:outerShdw blurRad="12700" dist="12700" dir="16200000" algn="bl" rotWithShape="0">
              <a:srgbClr val="000000">
                <a:alpha val="75000"/>
              </a:srgbClr>
            </a:outerShdw>
          </a:effectLst>
        </p:spPr>
        <p:txBody>
          <a:bodyPr/>
          <a:lstStyle/>
          <a:p>
            <a:endParaRPr lang="ja-JP" altLang="en-US"/>
          </a:p>
        </p:txBody>
      </p:sp>
      <p:pic>
        <p:nvPicPr>
          <p:cNvPr id="22" name="Image 4" descr="preencoded.png"/>
          <p:cNvPicPr>
            <a:picLocks noChangeAspect="1"/>
          </p:cNvPicPr>
          <p:nvPr/>
        </p:nvPicPr>
        <p:blipFill>
          <a:blip r:embed="rId7"/>
          <a:srcRect/>
          <a:stretch/>
        </p:blipFill>
        <p:spPr>
          <a:xfrm>
            <a:off x="4076395" y="3267151"/>
            <a:ext cx="228600" cy="228600"/>
          </a:xfrm>
          <a:prstGeom prst="rect">
            <a:avLst/>
          </a:prstGeom>
        </p:spPr>
      </p:pic>
      <p:sp>
        <p:nvSpPr>
          <p:cNvPr id="23" name="Text 16"/>
          <p:cNvSpPr txBox="1"/>
          <p:nvPr/>
        </p:nvSpPr>
        <p:spPr>
          <a:xfrm>
            <a:off x="3602736" y="3543300"/>
            <a:ext cx="1324051" cy="277063"/>
          </a:xfrm>
          <a:prstGeom prst="rect">
            <a:avLst/>
          </a:prstGeom>
          <a:noFill/>
          <a:ln/>
        </p:spPr>
        <p:txBody>
          <a:bodyPr wrap="square" lIns="0" tIns="0" rIns="0" bIns="0" rtlCol="0" anchor="ctr"/>
          <a:lstStyle/>
          <a:p>
            <a:pPr marL="0" indent="0" algn="ctr">
              <a:buNone/>
            </a:pPr>
            <a:r>
              <a:rPr lang="en-US" sz="1500" b="1" dirty="0">
                <a:solidFill>
                  <a:srgbClr val="888888"/>
                </a:solidFill>
                <a:latin typeface="Noto Sans JP" pitchFamily="34" charset="0"/>
                <a:ea typeface="Noto Sans JP" pitchFamily="34" charset="-122"/>
                <a:cs typeface="Noto Sans JP" pitchFamily="34" charset="-120"/>
              </a:rPr>
              <a:t>Apache Hudi</a:t>
            </a:r>
            <a:endParaRPr lang="en-US" sz="1500" dirty="0"/>
          </a:p>
        </p:txBody>
      </p:sp>
      <p:sp>
        <p:nvSpPr>
          <p:cNvPr id="24" name="Text 17"/>
          <p:cNvSpPr txBox="1"/>
          <p:nvPr/>
        </p:nvSpPr>
        <p:spPr>
          <a:xfrm>
            <a:off x="3791102" y="3810305"/>
            <a:ext cx="8961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メタデータ連携</a:t>
            </a:r>
            <a:endParaRPr lang="en-US" sz="900" dirty="0"/>
          </a:p>
        </p:txBody>
      </p:sp>
      <p:sp>
        <p:nvSpPr>
          <p:cNvPr id="25" name="Shape 18"/>
          <p:cNvSpPr/>
          <p:nvPr/>
        </p:nvSpPr>
        <p:spPr>
          <a:xfrm>
            <a:off x="7086600" y="2704795"/>
            <a:ext cx="1828800" cy="1828800"/>
          </a:xfrm>
          <a:prstGeom prst="roundRect">
            <a:avLst>
              <a:gd name="adj" fmla="val 2083"/>
            </a:avLst>
          </a:prstGeom>
          <a:solidFill>
            <a:srgbClr val="FFFFFF"/>
          </a:solidFill>
          <a:ln w="25400">
            <a:solidFill>
              <a:srgbClr val="888888"/>
            </a:solidFill>
            <a:prstDash val="solid"/>
          </a:ln>
          <a:effectLst>
            <a:outerShdw blurRad="12700" dist="12700" dir="16200000" algn="bl" rotWithShape="0">
              <a:srgbClr val="000000">
                <a:alpha val="75000"/>
              </a:srgbClr>
            </a:outerShdw>
          </a:effectLst>
        </p:spPr>
        <p:txBody>
          <a:bodyPr/>
          <a:lstStyle/>
          <a:p>
            <a:endParaRPr lang="ja-JP" altLang="en-US"/>
          </a:p>
        </p:txBody>
      </p:sp>
      <p:pic>
        <p:nvPicPr>
          <p:cNvPr id="26" name="Image 5" descr="preencoded.png"/>
          <p:cNvPicPr>
            <a:picLocks noChangeAspect="1"/>
          </p:cNvPicPr>
          <p:nvPr/>
        </p:nvPicPr>
        <p:blipFill>
          <a:blip r:embed="rId8"/>
          <a:srcRect l="-133" r="-133"/>
          <a:stretch/>
        </p:blipFill>
        <p:spPr>
          <a:xfrm>
            <a:off x="7915046" y="3267151"/>
            <a:ext cx="171907" cy="228600"/>
          </a:xfrm>
          <a:prstGeom prst="rect">
            <a:avLst/>
          </a:prstGeom>
        </p:spPr>
      </p:pic>
      <p:sp>
        <p:nvSpPr>
          <p:cNvPr id="27" name="Text 19"/>
          <p:cNvSpPr txBox="1"/>
          <p:nvPr/>
        </p:nvSpPr>
        <p:spPr>
          <a:xfrm>
            <a:off x="7417613" y="3543300"/>
            <a:ext cx="1314907" cy="277063"/>
          </a:xfrm>
          <a:prstGeom prst="rect">
            <a:avLst/>
          </a:prstGeom>
          <a:noFill/>
          <a:ln/>
        </p:spPr>
        <p:txBody>
          <a:bodyPr wrap="square" lIns="0" tIns="0" rIns="0" bIns="0" rtlCol="0" anchor="ctr"/>
          <a:lstStyle/>
          <a:p>
            <a:pPr marL="0" indent="0" algn="ctr">
              <a:buNone/>
            </a:pPr>
            <a:r>
              <a:rPr lang="en-US" sz="1500" b="1" dirty="0">
                <a:solidFill>
                  <a:srgbClr val="888888"/>
                </a:solidFill>
                <a:latin typeface="Noto Sans JP" pitchFamily="34" charset="0"/>
                <a:ea typeface="Noto Sans JP" pitchFamily="34" charset="-122"/>
                <a:cs typeface="Noto Sans JP" pitchFamily="34" charset="-120"/>
              </a:rPr>
              <a:t>Parquet/CSV</a:t>
            </a:r>
            <a:endParaRPr lang="en-US" sz="1500" dirty="0"/>
          </a:p>
        </p:txBody>
      </p:sp>
      <p:sp>
        <p:nvSpPr>
          <p:cNvPr id="28" name="Text 20"/>
          <p:cNvSpPr txBox="1"/>
          <p:nvPr/>
        </p:nvSpPr>
        <p:spPr>
          <a:xfrm>
            <a:off x="7543800" y="3810305"/>
            <a:ext cx="10104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標準フォーマット</a:t>
            </a:r>
            <a:endParaRPr lang="en-US" sz="900" dirty="0"/>
          </a:p>
        </p:txBody>
      </p:sp>
      <p:sp>
        <p:nvSpPr>
          <p:cNvPr id="29" name="Shape 21"/>
          <p:cNvSpPr/>
          <p:nvPr/>
        </p:nvSpPr>
        <p:spPr>
          <a:xfrm>
            <a:off x="304495" y="4990795"/>
            <a:ext cx="11582705" cy="1257300"/>
          </a:xfrm>
          <a:prstGeom prst="roundRect">
            <a:avLst>
              <a:gd name="adj" fmla="val 4408"/>
            </a:avLst>
          </a:prstGeom>
          <a:solidFill>
            <a:srgbClr val="E7EFF8"/>
          </a:solidFill>
          <a:ln/>
        </p:spPr>
        <p:txBody>
          <a:bodyPr/>
          <a:lstStyle/>
          <a:p>
            <a:endParaRPr lang="ja-JP" altLang="en-US"/>
          </a:p>
        </p:txBody>
      </p:sp>
      <p:sp>
        <p:nvSpPr>
          <p:cNvPr id="30" name="Shape 22"/>
          <p:cNvSpPr/>
          <p:nvPr/>
        </p:nvSpPr>
        <p:spPr>
          <a:xfrm>
            <a:off x="495605" y="5181905"/>
            <a:ext cx="457200" cy="457200"/>
          </a:xfrm>
          <a:prstGeom prst="roundRect">
            <a:avLst>
              <a:gd name="adj" fmla="val 200000"/>
            </a:avLst>
          </a:prstGeom>
          <a:solidFill>
            <a:srgbClr val="FF8A00"/>
          </a:solidFill>
          <a:ln/>
        </p:spPr>
        <p:txBody>
          <a:bodyPr/>
          <a:lstStyle/>
          <a:p>
            <a:endParaRPr lang="ja-JP" altLang="en-US"/>
          </a:p>
        </p:txBody>
      </p:sp>
      <p:pic>
        <p:nvPicPr>
          <p:cNvPr id="31" name="Image 6" descr="preencoded.png"/>
          <p:cNvPicPr>
            <a:picLocks noChangeAspect="1"/>
          </p:cNvPicPr>
          <p:nvPr/>
        </p:nvPicPr>
        <p:blipFill>
          <a:blip r:embed="rId9"/>
          <a:srcRect l="-1282" r="-1282"/>
          <a:stretch/>
        </p:blipFill>
        <p:spPr>
          <a:xfrm>
            <a:off x="614477" y="5315407"/>
            <a:ext cx="219456" cy="190195"/>
          </a:xfrm>
          <a:prstGeom prst="rect">
            <a:avLst/>
          </a:prstGeom>
        </p:spPr>
      </p:pic>
      <p:sp>
        <p:nvSpPr>
          <p:cNvPr id="32" name="Text 23"/>
          <p:cNvSpPr txBox="1"/>
          <p:nvPr/>
        </p:nvSpPr>
        <p:spPr>
          <a:xfrm>
            <a:off x="1104595" y="5191049"/>
            <a:ext cx="10587838"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2025年新機能： Unity CatalogはApache Iceberg REST Catalog APIを完全サポートし、外部エンジンからの読み書きを実現。これによりフォーマットロックインを排除し、Trino、Snowflake、Amazon EMRなど様々な外部システムとの相互運用性を提供します。</a:t>
            </a:r>
            <a:endParaRPr lang="en-US" sz="1300" dirty="0"/>
          </a:p>
        </p:txBody>
      </p:sp>
      <p:pic>
        <p:nvPicPr>
          <p:cNvPr id="33" name="Image 7" descr="preencoded.png"/>
          <p:cNvPicPr>
            <a:picLocks noChangeAspect="1"/>
          </p:cNvPicPr>
          <p:nvPr/>
        </p:nvPicPr>
        <p:blipFill>
          <a:blip r:embed="rId10"/>
          <a:srcRect/>
          <a:stretch/>
        </p:blipFill>
        <p:spPr>
          <a:xfrm>
            <a:off x="1104595" y="5867705"/>
            <a:ext cx="152705" cy="152705"/>
          </a:xfrm>
          <a:prstGeom prst="rect">
            <a:avLst/>
          </a:prstGeom>
        </p:spPr>
      </p:pic>
      <p:sp>
        <p:nvSpPr>
          <p:cNvPr id="34" name="Text 24"/>
          <p:cNvSpPr txBox="1"/>
          <p:nvPr/>
        </p:nvSpPr>
        <p:spPr>
          <a:xfrm>
            <a:off x="1333195" y="5829300"/>
            <a:ext cx="2000707"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Icebergマネージドテーブル</a:t>
            </a:r>
            <a:endParaRPr lang="en-US" sz="1200" dirty="0"/>
          </a:p>
        </p:txBody>
      </p:sp>
      <p:pic>
        <p:nvPicPr>
          <p:cNvPr id="35" name="Image 8" descr="preencoded.png"/>
          <p:cNvPicPr>
            <a:picLocks noChangeAspect="1"/>
          </p:cNvPicPr>
          <p:nvPr/>
        </p:nvPicPr>
        <p:blipFill>
          <a:blip r:embed="rId10"/>
          <a:srcRect/>
          <a:stretch/>
        </p:blipFill>
        <p:spPr>
          <a:xfrm>
            <a:off x="3369564" y="5867705"/>
            <a:ext cx="152705" cy="152705"/>
          </a:xfrm>
          <a:prstGeom prst="rect">
            <a:avLst/>
          </a:prstGeom>
        </p:spPr>
      </p:pic>
      <p:sp>
        <p:nvSpPr>
          <p:cNvPr id="36" name="Text 25"/>
          <p:cNvSpPr txBox="1"/>
          <p:nvPr/>
        </p:nvSpPr>
        <p:spPr>
          <a:xfrm>
            <a:off x="3598164" y="5829300"/>
            <a:ext cx="246705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Icebergカタログフェデレーション</a:t>
            </a:r>
            <a:endParaRPr lang="en-US" sz="1200" dirty="0"/>
          </a:p>
        </p:txBody>
      </p:sp>
      <p:pic>
        <p:nvPicPr>
          <p:cNvPr id="37" name="Image 9" descr="preencoded.png"/>
          <p:cNvPicPr>
            <a:picLocks noChangeAspect="1"/>
          </p:cNvPicPr>
          <p:nvPr/>
        </p:nvPicPr>
        <p:blipFill>
          <a:blip r:embed="rId10"/>
          <a:srcRect/>
          <a:stretch/>
        </p:blipFill>
        <p:spPr>
          <a:xfrm>
            <a:off x="6100877" y="5867705"/>
            <a:ext cx="152705" cy="152705"/>
          </a:xfrm>
          <a:prstGeom prst="rect">
            <a:avLst/>
          </a:prstGeom>
        </p:spPr>
      </p:pic>
      <p:sp>
        <p:nvSpPr>
          <p:cNvPr id="38" name="Text 26"/>
          <p:cNvSpPr txBox="1"/>
          <p:nvPr/>
        </p:nvSpPr>
        <p:spPr>
          <a:xfrm>
            <a:off x="6329477" y="5829300"/>
            <a:ext cx="236281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Delta SharingからのIceberg対応</a:t>
            </a:r>
            <a:endParaRPr lang="en-US" sz="1200" dirty="0"/>
          </a:p>
        </p:txBody>
      </p:sp>
      <p:pic>
        <p:nvPicPr>
          <p:cNvPr id="39" name="Image 10" descr="preencoded.png"/>
          <p:cNvPicPr>
            <a:picLocks noChangeAspect="1"/>
          </p:cNvPicPr>
          <p:nvPr/>
        </p:nvPicPr>
        <p:blipFill>
          <a:blip r:embed="rId10"/>
          <a:srcRect/>
          <a:stretch/>
        </p:blipFill>
        <p:spPr>
          <a:xfrm>
            <a:off x="8723376" y="5867705"/>
            <a:ext cx="152705" cy="152705"/>
          </a:xfrm>
          <a:prstGeom prst="rect">
            <a:avLst/>
          </a:prstGeom>
        </p:spPr>
      </p:pic>
      <p:sp>
        <p:nvSpPr>
          <p:cNvPr id="40" name="Text 27"/>
          <p:cNvSpPr txBox="1"/>
          <p:nvPr/>
        </p:nvSpPr>
        <p:spPr>
          <a:xfrm>
            <a:off x="8951976" y="5829300"/>
            <a:ext cx="2553005"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オープン標準を活用した相互運用性</a:t>
            </a:r>
            <a:endParaRPr lang="en-US" sz="1200" dirty="0"/>
          </a:p>
        </p:txBody>
      </p:sp>
      <p:pic>
        <p:nvPicPr>
          <p:cNvPr id="41" name="Image 11" descr="preencoded.png"/>
          <p:cNvPicPr>
            <a:picLocks noChangeAspect="1"/>
          </p:cNvPicPr>
          <p:nvPr/>
        </p:nvPicPr>
        <p:blipFill>
          <a:blip r:embed="rId11"/>
          <a:srcRect/>
          <a:stretch/>
        </p:blipFill>
        <p:spPr>
          <a:xfrm>
            <a:off x="304495" y="6486754"/>
            <a:ext cx="133502" cy="133502"/>
          </a:xfrm>
          <a:prstGeom prst="rect">
            <a:avLst/>
          </a:prstGeom>
        </p:spPr>
      </p:pic>
      <p:sp>
        <p:nvSpPr>
          <p:cNvPr id="42" name="Text 28"/>
          <p:cNvSpPr txBox="1"/>
          <p:nvPr/>
        </p:nvSpPr>
        <p:spPr>
          <a:xfrm>
            <a:off x="476402" y="6458407"/>
            <a:ext cx="3758184" cy="191110"/>
          </a:xfrm>
          <a:prstGeom prst="rect">
            <a:avLst/>
          </a:prstGeom>
          <a:noFill/>
          <a:ln/>
        </p:spPr>
        <p:txBody>
          <a:bodyPr wrap="square" lIns="0" tIns="0" rIns="0" bIns="0" rtlCol="0" anchor="ctr"/>
          <a:lstStyle/>
          <a:p>
            <a:pPr marL="0" indent="0" algn="l">
              <a:buNone/>
            </a:pPr>
            <a:r>
              <a:rPr lang="en-US" sz="1000" dirty="0" err="1">
                <a:solidFill>
                  <a:srgbClr val="1B5FA7"/>
                </a:solidFill>
                <a:latin typeface="Noto Sans JP" pitchFamily="34" charset="0"/>
                <a:ea typeface="Noto Sans JP" pitchFamily="34" charset="-122"/>
                <a:cs typeface="Noto Sans JP" pitchFamily="34" charset="-120"/>
                <a:hlinkClick r:id="rId12"/>
              </a:rPr>
              <a:t>詳細はDatabricksブログを参照</a:t>
            </a:r>
            <a:endParaRPr lang="en-US" sz="1000" dirty="0"/>
          </a:p>
        </p:txBody>
      </p:sp>
      <p:sp>
        <p:nvSpPr>
          <p:cNvPr id="43" name="Shape 29"/>
          <p:cNvSpPr/>
          <p:nvPr/>
        </p:nvSpPr>
        <p:spPr>
          <a:xfrm>
            <a:off x="11162995" y="6400800"/>
            <a:ext cx="304495" cy="304495"/>
          </a:xfrm>
          <a:prstGeom prst="roundRect">
            <a:avLst>
              <a:gd name="adj" fmla="val 300300"/>
            </a:avLst>
          </a:prstGeom>
          <a:solidFill>
            <a:srgbClr val="1B5FA7"/>
          </a:solidFill>
          <a:ln/>
        </p:spPr>
        <p:txBody>
          <a:bodyPr/>
          <a:lstStyle/>
          <a:p>
            <a:endParaRPr lang="ja-JP" altLang="en-US"/>
          </a:p>
        </p:txBody>
      </p:sp>
      <p:pic>
        <p:nvPicPr>
          <p:cNvPr id="44" name="Image 12" descr="preencoded.png"/>
          <p:cNvPicPr>
            <a:picLocks noChangeAspect="1"/>
          </p:cNvPicPr>
          <p:nvPr/>
        </p:nvPicPr>
        <p:blipFill>
          <a:blip r:embed="rId13"/>
          <a:srcRect t="-1100" b="-1100"/>
          <a:stretch/>
        </p:blipFill>
        <p:spPr>
          <a:xfrm>
            <a:off x="11259007" y="6486754"/>
            <a:ext cx="114300" cy="133502"/>
          </a:xfrm>
          <a:prstGeom prst="rect">
            <a:avLst/>
          </a:prstGeom>
        </p:spPr>
      </p:pic>
      <p:sp>
        <p:nvSpPr>
          <p:cNvPr id="45" name="Shape 30"/>
          <p:cNvSpPr/>
          <p:nvPr/>
        </p:nvSpPr>
        <p:spPr>
          <a:xfrm>
            <a:off x="11582705" y="6400800"/>
            <a:ext cx="304495" cy="304495"/>
          </a:xfrm>
          <a:prstGeom prst="roundRect">
            <a:avLst>
              <a:gd name="adj" fmla="val 300300"/>
            </a:avLst>
          </a:prstGeom>
          <a:solidFill>
            <a:srgbClr val="FF8A00"/>
          </a:solidFill>
          <a:ln/>
        </p:spPr>
        <p:txBody>
          <a:bodyPr/>
          <a:lstStyle/>
          <a:p>
            <a:endParaRPr lang="ja-JP" altLang="en-US"/>
          </a:p>
        </p:txBody>
      </p:sp>
      <p:pic>
        <p:nvPicPr>
          <p:cNvPr id="46" name="Image 13" descr="preencoded.png"/>
          <p:cNvPicPr>
            <a:picLocks noChangeAspect="1"/>
          </p:cNvPicPr>
          <p:nvPr/>
        </p:nvPicPr>
        <p:blipFill>
          <a:blip r:embed="rId14"/>
          <a:srcRect/>
          <a:stretch/>
        </p:blipFill>
        <p:spPr>
          <a:xfrm>
            <a:off x="11667744" y="6486754"/>
            <a:ext cx="133502" cy="133502"/>
          </a:xfrm>
          <a:prstGeom prst="rect">
            <a:avLst/>
          </a:prstGeom>
        </p:spPr>
      </p:pic>
      <p:sp>
        <p:nvSpPr>
          <p:cNvPr id="47" name="Text 31"/>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20 / 55</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2191695" cy="746790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4341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Unity Catalogメトリクス管理</a:t>
            </a:r>
            <a:endParaRPr lang="en-US" sz="1300" dirty="0"/>
          </a:p>
        </p:txBody>
      </p:sp>
      <p:sp>
        <p:nvSpPr>
          <p:cNvPr id="5" name="Shape 3"/>
          <p:cNvSpPr/>
          <p:nvPr/>
        </p:nvSpPr>
        <p:spPr>
          <a:xfrm>
            <a:off x="666598" y="1143000"/>
            <a:ext cx="4762195" cy="3886200"/>
          </a:xfrm>
          <a:prstGeom prst="roundRect">
            <a:avLst>
              <a:gd name="adj" fmla="val 461"/>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28c59bb5cdc7426bcddd6adbb8d37ffd.png"/>
          <p:cNvPicPr>
            <a:picLocks noChangeAspect="1"/>
          </p:cNvPicPr>
          <p:nvPr/>
        </p:nvPicPr>
        <p:blipFill>
          <a:blip r:embed="rId3"/>
          <a:srcRect t="5" b="5"/>
          <a:stretch/>
        </p:blipFill>
        <p:spPr>
          <a:xfrm>
            <a:off x="819302" y="1295705"/>
            <a:ext cx="4457700" cy="3047695"/>
          </a:xfrm>
          <a:prstGeom prst="rect">
            <a:avLst/>
          </a:prstGeom>
        </p:spPr>
      </p:pic>
      <p:sp>
        <p:nvSpPr>
          <p:cNvPr id="7" name="Text 4"/>
          <p:cNvSpPr txBox="1"/>
          <p:nvPr/>
        </p:nvSpPr>
        <p:spPr>
          <a:xfrm>
            <a:off x="1460297" y="4496105"/>
            <a:ext cx="3281782"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 Metricsアーキテクチャ - 2025年新機能</a:t>
            </a:r>
            <a:endParaRPr lang="en-US" sz="1000" dirty="0"/>
          </a:p>
        </p:txBody>
      </p:sp>
      <p:sp>
        <p:nvSpPr>
          <p:cNvPr id="8" name="Text 5"/>
          <p:cNvSpPr txBox="1"/>
          <p:nvPr/>
        </p:nvSpPr>
        <p:spPr>
          <a:xfrm>
            <a:off x="2349094" y="47146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08783" y="4714646"/>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Databricks公式ブログ</a:t>
            </a:r>
            <a:endParaRPr lang="en-US" sz="900" dirty="0"/>
          </a:p>
        </p:txBody>
      </p:sp>
      <p:sp>
        <p:nvSpPr>
          <p:cNvPr id="10" name="Shape 7"/>
          <p:cNvSpPr/>
          <p:nvPr/>
        </p:nvSpPr>
        <p:spPr>
          <a:xfrm>
            <a:off x="381305" y="5333695"/>
            <a:ext cx="5333695" cy="1447495"/>
          </a:xfrm>
          <a:prstGeom prst="roundRect">
            <a:avLst>
              <a:gd name="adj" fmla="val 3325"/>
            </a:avLst>
          </a:prstGeom>
          <a:solidFill>
            <a:srgbClr val="F9FAFB"/>
          </a:solidFill>
          <a:ln/>
        </p:spPr>
        <p:txBody>
          <a:bodyPr/>
          <a:lstStyle/>
          <a:p>
            <a:endParaRPr lang="ja-JP" altLang="en-US"/>
          </a:p>
        </p:txBody>
      </p:sp>
      <p:sp>
        <p:nvSpPr>
          <p:cNvPr id="11" name="Shape 8"/>
          <p:cNvSpPr/>
          <p:nvPr/>
        </p:nvSpPr>
        <p:spPr>
          <a:xfrm>
            <a:off x="381305" y="5333695"/>
            <a:ext cx="38405" cy="1447495"/>
          </a:xfrm>
          <a:prstGeom prst="rect">
            <a:avLst/>
          </a:prstGeom>
          <a:solidFill>
            <a:srgbClr val="1B5FA7"/>
          </a:solidFill>
          <a:ln/>
        </p:spPr>
        <p:txBody>
          <a:bodyPr/>
          <a:lstStyle/>
          <a:p>
            <a:endParaRPr lang="ja-JP" altLang="en-US"/>
          </a:p>
        </p:txBody>
      </p:sp>
      <p:sp>
        <p:nvSpPr>
          <p:cNvPr id="12" name="Text 9"/>
          <p:cNvSpPr txBox="1"/>
          <p:nvPr/>
        </p:nvSpPr>
        <p:spPr>
          <a:xfrm>
            <a:off x="571500" y="5486400"/>
            <a:ext cx="2553005"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統合されるパートナーエコシステム</a:t>
            </a:r>
            <a:endParaRPr lang="en-US" sz="1200" dirty="0"/>
          </a:p>
        </p:txBody>
      </p:sp>
      <p:sp>
        <p:nvSpPr>
          <p:cNvPr id="13" name="Shape 10"/>
          <p:cNvSpPr/>
          <p:nvPr/>
        </p:nvSpPr>
        <p:spPr>
          <a:xfrm>
            <a:off x="571500" y="5790895"/>
            <a:ext cx="942746" cy="381305"/>
          </a:xfrm>
          <a:prstGeom prst="roundRect">
            <a:avLst>
              <a:gd name="adj" fmla="val 23981"/>
            </a:avLst>
          </a:prstGeom>
          <a:solidFill>
            <a:srgbClr val="FFFFFF"/>
          </a:solidFill>
          <a:ln/>
        </p:spPr>
        <p:txBody>
          <a:bodyPr/>
          <a:lstStyle/>
          <a:p>
            <a:endParaRPr lang="ja-JP" altLang="en-US"/>
          </a:p>
        </p:txBody>
      </p:sp>
      <p:pic>
        <p:nvPicPr>
          <p:cNvPr id="14" name="Image 1" descr="preencoded.png"/>
          <p:cNvPicPr>
            <a:picLocks noChangeAspect="1"/>
          </p:cNvPicPr>
          <p:nvPr/>
        </p:nvPicPr>
        <p:blipFill>
          <a:blip r:embed="rId5"/>
          <a:srcRect/>
          <a:stretch/>
        </p:blipFill>
        <p:spPr>
          <a:xfrm>
            <a:off x="647395" y="5905195"/>
            <a:ext cx="152705" cy="152705"/>
          </a:xfrm>
          <a:prstGeom prst="rect">
            <a:avLst/>
          </a:prstGeom>
        </p:spPr>
      </p:pic>
      <p:sp>
        <p:nvSpPr>
          <p:cNvPr id="15" name="Text 11"/>
          <p:cNvSpPr txBox="1"/>
          <p:nvPr/>
        </p:nvSpPr>
        <p:spPr>
          <a:xfrm>
            <a:off x="875995" y="5867705"/>
            <a:ext cx="676656"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Tableau</a:t>
            </a:r>
            <a:endParaRPr lang="en-US" sz="1200" dirty="0"/>
          </a:p>
        </p:txBody>
      </p:sp>
      <p:sp>
        <p:nvSpPr>
          <p:cNvPr id="16" name="Shape 12"/>
          <p:cNvSpPr/>
          <p:nvPr/>
        </p:nvSpPr>
        <p:spPr>
          <a:xfrm>
            <a:off x="1858975" y="5790895"/>
            <a:ext cx="1009498" cy="381305"/>
          </a:xfrm>
          <a:prstGeom prst="roundRect">
            <a:avLst>
              <a:gd name="adj" fmla="val 23981"/>
            </a:avLst>
          </a:prstGeom>
          <a:solidFill>
            <a:srgbClr val="FFFFFF"/>
          </a:solidFill>
          <a:ln/>
        </p:spPr>
        <p:txBody>
          <a:bodyPr/>
          <a:lstStyle/>
          <a:p>
            <a:endParaRPr lang="ja-JP" altLang="en-US"/>
          </a:p>
        </p:txBody>
      </p:sp>
      <p:pic>
        <p:nvPicPr>
          <p:cNvPr id="17" name="Image 2" descr="preencoded.png"/>
          <p:cNvPicPr>
            <a:picLocks noChangeAspect="1"/>
          </p:cNvPicPr>
          <p:nvPr/>
        </p:nvPicPr>
        <p:blipFill>
          <a:blip r:embed="rId6"/>
          <a:srcRect/>
          <a:stretch/>
        </p:blipFill>
        <p:spPr>
          <a:xfrm>
            <a:off x="1934870" y="5905195"/>
            <a:ext cx="152705" cy="152705"/>
          </a:xfrm>
          <a:prstGeom prst="rect">
            <a:avLst/>
          </a:prstGeom>
        </p:spPr>
      </p:pic>
      <p:sp>
        <p:nvSpPr>
          <p:cNvPr id="18" name="Text 13"/>
          <p:cNvSpPr txBox="1"/>
          <p:nvPr/>
        </p:nvSpPr>
        <p:spPr>
          <a:xfrm>
            <a:off x="2163470" y="5867705"/>
            <a:ext cx="743407"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Power BI</a:t>
            </a:r>
            <a:endParaRPr lang="en-US" sz="1200" dirty="0"/>
          </a:p>
        </p:txBody>
      </p:sp>
      <p:sp>
        <p:nvSpPr>
          <p:cNvPr id="19" name="Shape 14"/>
          <p:cNvSpPr/>
          <p:nvPr/>
        </p:nvSpPr>
        <p:spPr>
          <a:xfrm>
            <a:off x="3211373" y="5790895"/>
            <a:ext cx="694944" cy="381305"/>
          </a:xfrm>
          <a:prstGeom prst="roundRect">
            <a:avLst>
              <a:gd name="adj" fmla="val 23981"/>
            </a:avLst>
          </a:prstGeom>
          <a:solidFill>
            <a:srgbClr val="FFFFFF"/>
          </a:solidFill>
          <a:ln/>
        </p:spPr>
        <p:txBody>
          <a:bodyPr/>
          <a:lstStyle/>
          <a:p>
            <a:endParaRPr lang="ja-JP" altLang="en-US"/>
          </a:p>
        </p:txBody>
      </p:sp>
      <p:pic>
        <p:nvPicPr>
          <p:cNvPr id="20" name="Image 3" descr="preencoded.png"/>
          <p:cNvPicPr>
            <a:picLocks noChangeAspect="1"/>
          </p:cNvPicPr>
          <p:nvPr/>
        </p:nvPicPr>
        <p:blipFill>
          <a:blip r:embed="rId7"/>
          <a:srcRect t="-180" b="-180"/>
          <a:stretch/>
        </p:blipFill>
        <p:spPr>
          <a:xfrm>
            <a:off x="3287268" y="5905195"/>
            <a:ext cx="190195" cy="152705"/>
          </a:xfrm>
          <a:prstGeom prst="rect">
            <a:avLst/>
          </a:prstGeom>
        </p:spPr>
      </p:pic>
      <p:sp>
        <p:nvSpPr>
          <p:cNvPr id="21" name="Text 15"/>
          <p:cNvSpPr txBox="1"/>
          <p:nvPr/>
        </p:nvSpPr>
        <p:spPr>
          <a:xfrm>
            <a:off x="3554273" y="5867705"/>
            <a:ext cx="391363"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Hex</a:t>
            </a:r>
            <a:endParaRPr lang="en-US" sz="1200" dirty="0"/>
          </a:p>
        </p:txBody>
      </p:sp>
      <p:sp>
        <p:nvSpPr>
          <p:cNvPr id="22" name="Shape 16"/>
          <p:cNvSpPr/>
          <p:nvPr/>
        </p:nvSpPr>
        <p:spPr>
          <a:xfrm>
            <a:off x="4244645" y="5790895"/>
            <a:ext cx="1324051" cy="381305"/>
          </a:xfrm>
          <a:prstGeom prst="roundRect">
            <a:avLst>
              <a:gd name="adj" fmla="val 23981"/>
            </a:avLst>
          </a:prstGeom>
          <a:solidFill>
            <a:srgbClr val="FFFFFF"/>
          </a:solidFill>
          <a:ln/>
        </p:spPr>
        <p:txBody>
          <a:bodyPr/>
          <a:lstStyle/>
          <a:p>
            <a:endParaRPr lang="ja-JP" altLang="en-US"/>
          </a:p>
        </p:txBody>
      </p:sp>
      <p:pic>
        <p:nvPicPr>
          <p:cNvPr id="23" name="Image 4" descr="preencoded.png"/>
          <p:cNvPicPr>
            <a:picLocks noChangeAspect="1"/>
          </p:cNvPicPr>
          <p:nvPr/>
        </p:nvPicPr>
        <p:blipFill>
          <a:blip r:embed="rId8"/>
          <a:srcRect/>
          <a:stretch/>
        </p:blipFill>
        <p:spPr>
          <a:xfrm>
            <a:off x="4321454" y="5905195"/>
            <a:ext cx="152705" cy="152705"/>
          </a:xfrm>
          <a:prstGeom prst="rect">
            <a:avLst/>
          </a:prstGeom>
        </p:spPr>
      </p:pic>
      <p:sp>
        <p:nvSpPr>
          <p:cNvPr id="24" name="Text 17"/>
          <p:cNvSpPr txBox="1"/>
          <p:nvPr/>
        </p:nvSpPr>
        <p:spPr>
          <a:xfrm>
            <a:off x="4550054" y="5867705"/>
            <a:ext cx="105796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ThoughtSpot</a:t>
            </a:r>
            <a:endParaRPr lang="en-US" sz="1200" dirty="0"/>
          </a:p>
        </p:txBody>
      </p:sp>
      <p:sp>
        <p:nvSpPr>
          <p:cNvPr id="25" name="Shape 18"/>
          <p:cNvSpPr/>
          <p:nvPr/>
        </p:nvSpPr>
        <p:spPr>
          <a:xfrm>
            <a:off x="571500" y="6248095"/>
            <a:ext cx="1248156" cy="381305"/>
          </a:xfrm>
          <a:prstGeom prst="roundRect">
            <a:avLst>
              <a:gd name="adj" fmla="val 23981"/>
            </a:avLst>
          </a:prstGeom>
          <a:solidFill>
            <a:srgbClr val="FFFFFF"/>
          </a:solidFill>
          <a:ln/>
        </p:spPr>
        <p:txBody>
          <a:bodyPr/>
          <a:lstStyle/>
          <a:p>
            <a:endParaRPr lang="ja-JP" altLang="en-US"/>
          </a:p>
        </p:txBody>
      </p:sp>
      <p:pic>
        <p:nvPicPr>
          <p:cNvPr id="26" name="Image 5" descr="preencoded.png"/>
          <p:cNvPicPr>
            <a:picLocks noChangeAspect="1"/>
          </p:cNvPicPr>
          <p:nvPr/>
        </p:nvPicPr>
        <p:blipFill>
          <a:blip r:embed="rId9"/>
          <a:srcRect/>
          <a:stretch/>
        </p:blipFill>
        <p:spPr>
          <a:xfrm>
            <a:off x="647395" y="6362395"/>
            <a:ext cx="152705" cy="152705"/>
          </a:xfrm>
          <a:prstGeom prst="rect">
            <a:avLst/>
          </a:prstGeom>
        </p:spPr>
      </p:pic>
      <p:sp>
        <p:nvSpPr>
          <p:cNvPr id="27" name="Text 19"/>
          <p:cNvSpPr txBox="1"/>
          <p:nvPr/>
        </p:nvSpPr>
        <p:spPr>
          <a:xfrm>
            <a:off x="875995" y="6324905"/>
            <a:ext cx="98115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Monte Carlo</a:t>
            </a:r>
            <a:endParaRPr lang="en-US" sz="1200" dirty="0"/>
          </a:p>
        </p:txBody>
      </p:sp>
      <p:sp>
        <p:nvSpPr>
          <p:cNvPr id="28" name="Text 20"/>
          <p:cNvSpPr txBox="1"/>
          <p:nvPr/>
        </p:nvSpPr>
        <p:spPr>
          <a:xfrm>
            <a:off x="6476695" y="800100"/>
            <a:ext cx="32150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Unity Catalog Metrics</a:t>
            </a:r>
            <a:endParaRPr lang="en-US" sz="2200" dirty="0"/>
          </a:p>
        </p:txBody>
      </p:sp>
      <p:sp>
        <p:nvSpPr>
          <p:cNvPr id="29" name="Shape 21"/>
          <p:cNvSpPr/>
          <p:nvPr/>
        </p:nvSpPr>
        <p:spPr>
          <a:xfrm>
            <a:off x="6476695" y="1410005"/>
            <a:ext cx="609905" cy="38405"/>
          </a:xfrm>
          <a:prstGeom prst="rect">
            <a:avLst/>
          </a:prstGeom>
          <a:solidFill>
            <a:srgbClr val="FF8A00"/>
          </a:solidFill>
          <a:ln/>
        </p:spPr>
        <p:txBody>
          <a:bodyPr/>
          <a:lstStyle/>
          <a:p>
            <a:endParaRPr lang="ja-JP" altLang="en-US"/>
          </a:p>
        </p:txBody>
      </p:sp>
      <p:sp>
        <p:nvSpPr>
          <p:cNvPr id="30" name="Text 22"/>
          <p:cNvSpPr txBox="1"/>
          <p:nvPr/>
        </p:nvSpPr>
        <p:spPr>
          <a:xfrm>
            <a:off x="6476695" y="1676095"/>
            <a:ext cx="540136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 Metricsは、2025年の主要な新機能で、ビジネスメトリクスをデータレイヤーで定義し、すべてのデータ・AIワークロードで一貫して再利用できるようにします。</a:t>
            </a:r>
            <a:endParaRPr lang="en-US" sz="1200" dirty="0"/>
          </a:p>
        </p:txBody>
      </p:sp>
      <p:sp>
        <p:nvSpPr>
          <p:cNvPr id="31" name="Text 23"/>
          <p:cNvSpPr txBox="1"/>
          <p:nvPr/>
        </p:nvSpPr>
        <p:spPr>
          <a:xfrm>
            <a:off x="6705295" y="2514600"/>
            <a:ext cx="5220310"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一度定義、どこでも利用：メトリクスをUnity Catalogで一元定義し、AI/BIダッシュボード、Genie、ノートブック、SQL、Lakeflowジョブなど全ての場所で利用可能</a:t>
            </a:r>
            <a:endParaRPr lang="en-US" sz="1200" dirty="0"/>
          </a:p>
        </p:txBody>
      </p:sp>
      <p:sp>
        <p:nvSpPr>
          <p:cNvPr id="32" name="Text 24"/>
          <p:cNvSpPr txBox="1"/>
          <p:nvPr/>
        </p:nvSpPr>
        <p:spPr>
          <a:xfrm>
            <a:off x="6705295" y="3314700"/>
            <a:ext cx="52102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一貫したセマンティクス：異なるツールやチーム間でビジネスKPIの定義を標準化し、全社で一貫した指標を実現</a:t>
            </a:r>
            <a:endParaRPr lang="en-US" sz="1200" dirty="0"/>
          </a:p>
        </p:txBody>
      </p:sp>
      <p:sp>
        <p:nvSpPr>
          <p:cNvPr id="33" name="Text 25"/>
          <p:cNvSpPr txBox="1"/>
          <p:nvPr/>
        </p:nvSpPr>
        <p:spPr>
          <a:xfrm>
            <a:off x="6705295" y="38862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ガバナンスとセキュリティ：認証済みメトリクスには監査とリネージ機能が標準搭載され、コンプライアンスとデータ信頼性を確保</a:t>
            </a:r>
            <a:endParaRPr lang="en-US" sz="1200" dirty="0"/>
          </a:p>
        </p:txBody>
      </p:sp>
      <p:sp>
        <p:nvSpPr>
          <p:cNvPr id="34" name="Text 26"/>
          <p:cNvSpPr txBox="1"/>
          <p:nvPr/>
        </p:nvSpPr>
        <p:spPr>
          <a:xfrm>
            <a:off x="6705295" y="4457700"/>
            <a:ext cx="49533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パートナーエコシステム統合：TableauやPower BI等の主要BIツール、Anomaloなど監視ツールとの統合予定</a:t>
            </a:r>
            <a:endParaRPr lang="en-US" sz="1200" dirty="0"/>
          </a:p>
        </p:txBody>
      </p:sp>
      <p:sp>
        <p:nvSpPr>
          <p:cNvPr id="35" name="Shape 27"/>
          <p:cNvSpPr/>
          <p:nvPr/>
        </p:nvSpPr>
        <p:spPr>
          <a:xfrm>
            <a:off x="6476695" y="5067605"/>
            <a:ext cx="5333695" cy="1561795"/>
          </a:xfrm>
          <a:prstGeom prst="roundRect">
            <a:avLst>
              <a:gd name="adj" fmla="val 2856"/>
            </a:avLst>
          </a:prstGeom>
          <a:solidFill>
            <a:srgbClr val="E7EFF8"/>
          </a:solidFill>
          <a:ln/>
        </p:spPr>
        <p:txBody>
          <a:bodyPr/>
          <a:lstStyle/>
          <a:p>
            <a:endParaRPr lang="ja-JP" altLang="en-US"/>
          </a:p>
        </p:txBody>
      </p:sp>
      <p:sp>
        <p:nvSpPr>
          <p:cNvPr id="36" name="Text 28"/>
          <p:cNvSpPr txBox="1"/>
          <p:nvPr/>
        </p:nvSpPr>
        <p:spPr>
          <a:xfrm>
            <a:off x="6629400" y="5219395"/>
            <a:ext cx="194310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ビジネスユーザーへの価値</a:t>
            </a:r>
            <a:endParaRPr lang="en-US" sz="1200" dirty="0"/>
          </a:p>
        </p:txBody>
      </p:sp>
      <p:sp>
        <p:nvSpPr>
          <p:cNvPr id="37" name="Text 29"/>
          <p:cNvSpPr txBox="1"/>
          <p:nvPr/>
        </p:nvSpPr>
        <p:spPr>
          <a:xfrm>
            <a:off x="6629400" y="5524805"/>
            <a:ext cx="5125212"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 Metricsは、ビジネスKPIを中央で定義し、チーム間でセマンティクスを標準化することで、全員が同じ信頼できる定義をダッシュボード、SQL、AIアプリケーション全体で使用できるようになります。」</a:t>
            </a:r>
            <a:endParaRPr lang="en-US" sz="1200" dirty="0"/>
          </a:p>
        </p:txBody>
      </p:sp>
      <p:sp>
        <p:nvSpPr>
          <p:cNvPr id="38" name="Text 30"/>
          <p:cNvSpPr txBox="1"/>
          <p:nvPr/>
        </p:nvSpPr>
        <p:spPr>
          <a:xfrm>
            <a:off x="6629400" y="6286500"/>
            <a:ext cx="4015130" cy="191110"/>
          </a:xfrm>
          <a:prstGeom prst="rect">
            <a:avLst/>
          </a:prstGeom>
          <a:noFill/>
          <a:ln/>
        </p:spPr>
        <p:txBody>
          <a:bodyPr wrap="square" lIns="0" tIns="0" rIns="0" bIns="0" rtlCol="0" anchor="ctr"/>
          <a:lstStyle/>
          <a:p>
            <a:pPr marL="0" indent="0" algn="l">
              <a:buNone/>
            </a:pPr>
            <a:r>
              <a:rPr lang="en-US" sz="1000" i="1" dirty="0">
                <a:solidFill>
                  <a:srgbClr val="374151"/>
                </a:solidFill>
                <a:latin typeface="Noto Sans JP" pitchFamily="34" charset="0"/>
                <a:ea typeface="Noto Sans JP" pitchFamily="34" charset="-122"/>
                <a:cs typeface="Noto Sans JP" pitchFamily="34" charset="-120"/>
              </a:rPr>
              <a:t>- Richard Masters氏（Virgin Atlantic社、データ＆AI担当副社長）</a:t>
            </a:r>
            <a:endParaRPr lang="en-US" sz="1000" dirty="0"/>
          </a:p>
        </p:txBody>
      </p:sp>
      <p:pic>
        <p:nvPicPr>
          <p:cNvPr id="39" name="Image 6" descr="preencoded.png"/>
          <p:cNvPicPr>
            <a:picLocks noChangeAspect="1"/>
          </p:cNvPicPr>
          <p:nvPr/>
        </p:nvPicPr>
        <p:blipFill>
          <a:blip r:embed="rId10"/>
          <a:srcRect/>
          <a:stretch/>
        </p:blipFill>
        <p:spPr>
          <a:xfrm>
            <a:off x="6476695" y="6657746"/>
            <a:ext cx="133502" cy="133502"/>
          </a:xfrm>
          <a:prstGeom prst="rect">
            <a:avLst/>
          </a:prstGeom>
        </p:spPr>
      </p:pic>
      <p:sp>
        <p:nvSpPr>
          <p:cNvPr id="40" name="Text 31"/>
          <p:cNvSpPr txBox="1"/>
          <p:nvPr/>
        </p:nvSpPr>
        <p:spPr>
          <a:xfrm>
            <a:off x="6648602" y="6629400"/>
            <a:ext cx="36722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hlinkClick r:id="rId11"/>
              </a:rPr>
              <a:t>Azure Databricksメトリックビュー公式ドキュメントを参照</a:t>
            </a:r>
            <a:endParaRPr lang="en-US" sz="1000" dirty="0"/>
          </a:p>
        </p:txBody>
      </p:sp>
      <p:pic>
        <p:nvPicPr>
          <p:cNvPr id="41" name="Image 7" descr="preencoded.png"/>
          <p:cNvPicPr>
            <a:picLocks noChangeAspect="1"/>
          </p:cNvPicPr>
          <p:nvPr/>
        </p:nvPicPr>
        <p:blipFill>
          <a:blip r:embed="rId10"/>
          <a:srcRect/>
          <a:stretch/>
        </p:blipFill>
        <p:spPr>
          <a:xfrm>
            <a:off x="6476695" y="6924751"/>
            <a:ext cx="133502" cy="133502"/>
          </a:xfrm>
          <a:prstGeom prst="rect">
            <a:avLst/>
          </a:prstGeom>
        </p:spPr>
      </p:pic>
      <p:sp>
        <p:nvSpPr>
          <p:cNvPr id="42" name="Text 32"/>
          <p:cNvSpPr txBox="1"/>
          <p:nvPr/>
        </p:nvSpPr>
        <p:spPr>
          <a:xfrm>
            <a:off x="6648602" y="6896405"/>
            <a:ext cx="33293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hlinkClick r:id="rId4"/>
              </a:rPr>
              <a:t>2025年最新機能に関するDatabricksブログ記事を参照</a:t>
            </a:r>
            <a:endParaRPr lang="en-US" sz="1000" dirty="0"/>
          </a:p>
        </p:txBody>
      </p:sp>
      <p:sp>
        <p:nvSpPr>
          <p:cNvPr id="43" name="Text 33"/>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21 / 55</a:t>
            </a:r>
            <a:endParaRPr lang="en-US" sz="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8434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データ品質監視の強化</a:t>
            </a:r>
            <a:endParaRPr lang="en-US" sz="1300" dirty="0"/>
          </a:p>
        </p:txBody>
      </p:sp>
      <p:sp>
        <p:nvSpPr>
          <p:cNvPr id="5" name="Shape 3"/>
          <p:cNvSpPr/>
          <p:nvPr/>
        </p:nvSpPr>
        <p:spPr>
          <a:xfrm>
            <a:off x="647395" y="1342339"/>
            <a:ext cx="4800600" cy="3419856"/>
          </a:xfrm>
          <a:prstGeom prst="roundRect">
            <a:avLst>
              <a:gd name="adj" fmla="val 596"/>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16d5fa0fc189ecd32b3658076367cfa1.png"/>
          <p:cNvPicPr>
            <a:picLocks noChangeAspect="1"/>
          </p:cNvPicPr>
          <p:nvPr/>
        </p:nvPicPr>
        <p:blipFill>
          <a:blip r:embed="rId3"/>
          <a:srcRect l="170" r="170"/>
          <a:stretch/>
        </p:blipFill>
        <p:spPr>
          <a:xfrm>
            <a:off x="800100" y="1495044"/>
            <a:ext cx="4496105" cy="2428646"/>
          </a:xfrm>
          <a:prstGeom prst="rect">
            <a:avLst/>
          </a:prstGeom>
        </p:spPr>
      </p:pic>
      <p:sp>
        <p:nvSpPr>
          <p:cNvPr id="7" name="Text 4"/>
          <p:cNvSpPr txBox="1"/>
          <p:nvPr/>
        </p:nvSpPr>
        <p:spPr>
          <a:xfrm>
            <a:off x="1362456" y="4067251"/>
            <a:ext cx="3471977"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Catalogを活用したデータ品質監視ダッシュボード</a:t>
            </a:r>
            <a:endParaRPr lang="en-US" sz="1000" dirty="0"/>
          </a:p>
        </p:txBody>
      </p:sp>
      <p:sp>
        <p:nvSpPr>
          <p:cNvPr id="8" name="Text 5"/>
          <p:cNvSpPr txBox="1"/>
          <p:nvPr/>
        </p:nvSpPr>
        <p:spPr>
          <a:xfrm>
            <a:off x="978408" y="4286707"/>
            <a:ext cx="438912"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321308" y="4286707"/>
            <a:ext cx="3886200" cy="314554"/>
          </a:xfrm>
          <a:prstGeom prst="rect">
            <a:avLst/>
          </a:prstGeom>
          <a:noFill/>
          <a:ln/>
        </p:spPr>
        <p:txBody>
          <a:bodyPr wrap="square" lIns="0" tIns="0" rIns="0" bIns="0" rtlCol="0" anchor="t"/>
          <a:lstStyle/>
          <a:p>
            <a:pPr marL="0" indent="0">
              <a:buNone/>
            </a:pPr>
            <a:r>
              <a:rPr lang="en-US" sz="900" dirty="0">
                <a:solidFill>
                  <a:srgbClr val="2563EB"/>
                </a:solidFill>
                <a:latin typeface="Noto Sans JP" pitchFamily="34" charset="0"/>
                <a:ea typeface="Noto Sans JP" pitchFamily="34" charset="-122"/>
                <a:cs typeface="Noto Sans JP" pitchFamily="34" charset="-120"/>
                <a:hlinkClick r:id="rId4"/>
              </a:rPr>
              <a:t> </a:t>
            </a:r>
            <a:r>
              <a:rPr lang="en-US" sz="900" dirty="0" err="1">
                <a:solidFill>
                  <a:srgbClr val="2563EB"/>
                </a:solidFill>
                <a:latin typeface="Noto Sans JP" pitchFamily="34" charset="0"/>
                <a:ea typeface="Noto Sans JP" pitchFamily="34" charset="-122"/>
                <a:cs typeface="Noto Sans JP" pitchFamily="34" charset="-120"/>
                <a:hlinkClick r:id="rId4"/>
              </a:rPr>
              <a:t>Databricks公式ブログ</a:t>
            </a:r>
            <a:r>
              <a:rPr lang="ja-JP" altLang="en-US" sz="900" dirty="0">
                <a:solidFill>
                  <a:srgbClr val="2563EB"/>
                </a:solidFill>
                <a:latin typeface="Noto Sans JP" pitchFamily="34" charset="0"/>
                <a:ea typeface="Noto Sans JP" pitchFamily="34" charset="-122"/>
                <a:cs typeface="Noto Sans JP" pitchFamily="34" charset="-120"/>
                <a:hlinkClick r:id="rId4"/>
              </a:rPr>
              <a:t>                                                               </a:t>
            </a:r>
            <a:endParaRPr lang="en-US" sz="900" dirty="0"/>
          </a:p>
        </p:txBody>
      </p:sp>
      <p:sp>
        <p:nvSpPr>
          <p:cNvPr id="10" name="Shape 7"/>
          <p:cNvSpPr/>
          <p:nvPr/>
        </p:nvSpPr>
        <p:spPr>
          <a:xfrm>
            <a:off x="2210105" y="5058461"/>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5191049"/>
            <a:ext cx="190195" cy="190195"/>
          </a:xfrm>
          <a:prstGeom prst="rect">
            <a:avLst/>
          </a:prstGeom>
        </p:spPr>
      </p:pic>
      <p:sp>
        <p:nvSpPr>
          <p:cNvPr id="12" name="Shape 8"/>
          <p:cNvSpPr/>
          <p:nvPr/>
        </p:nvSpPr>
        <p:spPr>
          <a:xfrm>
            <a:off x="2819095" y="5058461"/>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648" r="-1648"/>
          <a:stretch/>
        </p:blipFill>
        <p:spPr>
          <a:xfrm>
            <a:off x="2962656" y="5191049"/>
            <a:ext cx="171907" cy="190195"/>
          </a:xfrm>
          <a:prstGeom prst="rect">
            <a:avLst/>
          </a:prstGeom>
        </p:spPr>
      </p:pic>
      <p:sp>
        <p:nvSpPr>
          <p:cNvPr id="14" name="Shape 9"/>
          <p:cNvSpPr/>
          <p:nvPr/>
        </p:nvSpPr>
        <p:spPr>
          <a:xfrm>
            <a:off x="3429000" y="5058461"/>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191049"/>
            <a:ext cx="190195" cy="190195"/>
          </a:xfrm>
          <a:prstGeom prst="rect">
            <a:avLst/>
          </a:prstGeom>
        </p:spPr>
      </p:pic>
      <p:sp>
        <p:nvSpPr>
          <p:cNvPr id="16" name="Text 10"/>
          <p:cNvSpPr txBox="1"/>
          <p:nvPr/>
        </p:nvSpPr>
        <p:spPr>
          <a:xfrm>
            <a:off x="6476695" y="800100"/>
            <a:ext cx="30723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データ品質監視の強化</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334610"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Catalogを基盤とした自動データ品質監視システムにより、大規模データ環境でも一貫した品質管理が可能になります。2025年の最新機能では、異常検知とアラートが大幅に強化されています。</a:t>
            </a:r>
            <a:endParaRPr lang="en-US" sz="1200" dirty="0"/>
          </a:p>
        </p:txBody>
      </p:sp>
      <p:sp>
        <p:nvSpPr>
          <p:cNvPr id="19" name="Text 13"/>
          <p:cNvSpPr txBox="1"/>
          <p:nvPr/>
        </p:nvSpPr>
        <p:spPr>
          <a:xfrm>
            <a:off x="6705295" y="2514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データ鮮度の監視：テーブルが最後に更新されたタイミングをモニタリングし、データの古さをアラート通知</a:t>
            </a:r>
            <a:endParaRPr lang="en-US" sz="1200" dirty="0"/>
          </a:p>
        </p:txBody>
      </p:sp>
      <p:sp>
        <p:nvSpPr>
          <p:cNvPr id="20" name="Text 14"/>
          <p:cNvSpPr txBox="1"/>
          <p:nvPr/>
        </p:nvSpPr>
        <p:spPr>
          <a:xfrm>
            <a:off x="6705295" y="3086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データ完全性チェック：予測されるデータ量と実際のデータ量の比較を自動実施</a:t>
            </a:r>
            <a:endParaRPr lang="en-US" sz="1200" dirty="0"/>
          </a:p>
        </p:txBody>
      </p:sp>
      <p:sp>
        <p:nvSpPr>
          <p:cNvPr id="21" name="Text 15"/>
          <p:cNvSpPr txBox="1"/>
          <p:nvPr/>
        </p:nvSpPr>
        <p:spPr>
          <a:xfrm>
            <a:off x="6705295" y="36576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異常検知：AIを活用した統計的異常検出により、データパターン変化をプロアクティブに検出</a:t>
            </a:r>
            <a:endParaRPr lang="en-US" sz="1200" dirty="0"/>
          </a:p>
        </p:txBody>
      </p:sp>
      <p:sp>
        <p:nvSpPr>
          <p:cNvPr id="22" name="Text 16"/>
          <p:cNvSpPr txBox="1"/>
          <p:nvPr/>
        </p:nvSpPr>
        <p:spPr>
          <a:xfrm>
            <a:off x="6705295" y="4229100"/>
            <a:ext cx="48390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影響分析：リネージを活用した下流への影響評価で重要度を自動判定</a:t>
            </a:r>
            <a:endParaRPr lang="en-US" sz="1200" dirty="0"/>
          </a:p>
        </p:txBody>
      </p:sp>
      <p:sp>
        <p:nvSpPr>
          <p:cNvPr id="23" name="Shape 17"/>
          <p:cNvSpPr/>
          <p:nvPr/>
        </p:nvSpPr>
        <p:spPr>
          <a:xfrm>
            <a:off x="6476695" y="46104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762195"/>
            <a:ext cx="13432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主な適用シナリオ</a:t>
            </a:r>
            <a:endParaRPr lang="en-US" sz="1200" dirty="0"/>
          </a:p>
        </p:txBody>
      </p:sp>
      <p:pic>
        <p:nvPicPr>
          <p:cNvPr id="25" name="Image 4" descr="preencoded.png"/>
          <p:cNvPicPr>
            <a:picLocks noChangeAspect="1"/>
          </p:cNvPicPr>
          <p:nvPr/>
        </p:nvPicPr>
        <p:blipFill>
          <a:blip r:embed="rId8"/>
          <a:srcRect l="-33" r="-33"/>
          <a:stretch/>
        </p:blipFill>
        <p:spPr>
          <a:xfrm>
            <a:off x="6629400" y="5105095"/>
            <a:ext cx="171907" cy="152705"/>
          </a:xfrm>
          <a:prstGeom prst="rect">
            <a:avLst/>
          </a:prstGeom>
        </p:spPr>
      </p:pic>
      <p:sp>
        <p:nvSpPr>
          <p:cNvPr id="26" name="Text 19"/>
          <p:cNvSpPr txBox="1"/>
          <p:nvPr/>
        </p:nvSpPr>
        <p:spPr>
          <a:xfrm>
            <a:off x="6877202" y="5067605"/>
            <a:ext cx="17529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IoT/センサーデータ検証</a:t>
            </a:r>
            <a:endParaRPr lang="en-US" sz="1200" dirty="0"/>
          </a:p>
        </p:txBody>
      </p:sp>
      <p:pic>
        <p:nvPicPr>
          <p:cNvPr id="27" name="Image 5" descr="preencoded.png"/>
          <p:cNvPicPr>
            <a:picLocks noChangeAspect="1"/>
          </p:cNvPicPr>
          <p:nvPr/>
        </p:nvPicPr>
        <p:blipFill>
          <a:blip r:embed="rId9"/>
          <a:srcRect t="-180" b="-180"/>
          <a:stretch/>
        </p:blipFill>
        <p:spPr>
          <a:xfrm>
            <a:off x="9219895" y="5105095"/>
            <a:ext cx="190195" cy="152705"/>
          </a:xfrm>
          <a:prstGeom prst="rect">
            <a:avLst/>
          </a:prstGeom>
        </p:spPr>
      </p:pic>
      <p:sp>
        <p:nvSpPr>
          <p:cNvPr id="28" name="Text 20"/>
          <p:cNvSpPr txBox="1"/>
          <p:nvPr/>
        </p:nvSpPr>
        <p:spPr>
          <a:xfrm>
            <a:off x="9486900" y="506760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顧客データ品質確保</a:t>
            </a:r>
            <a:endParaRPr lang="en-US" sz="1200" dirty="0"/>
          </a:p>
        </p:txBody>
      </p:sp>
      <p:pic>
        <p:nvPicPr>
          <p:cNvPr id="29" name="Image 6" descr="preencoded.png"/>
          <p:cNvPicPr>
            <a:picLocks noChangeAspect="1"/>
          </p:cNvPicPr>
          <p:nvPr/>
        </p:nvPicPr>
        <p:blipFill>
          <a:blip r:embed="rId10"/>
          <a:srcRect/>
          <a:stretch/>
        </p:blipFill>
        <p:spPr>
          <a:xfrm>
            <a:off x="6629400" y="5486400"/>
            <a:ext cx="152705" cy="152705"/>
          </a:xfrm>
          <a:prstGeom prst="rect">
            <a:avLst/>
          </a:prstGeom>
        </p:spPr>
      </p:pic>
      <p:sp>
        <p:nvSpPr>
          <p:cNvPr id="30" name="Text 21"/>
          <p:cNvSpPr txBox="1"/>
          <p:nvPr/>
        </p:nvSpPr>
        <p:spPr>
          <a:xfrm>
            <a:off x="6858000" y="544799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金融取引データ整合性</a:t>
            </a:r>
            <a:endParaRPr lang="en-US" sz="1200" dirty="0"/>
          </a:p>
        </p:txBody>
      </p:sp>
      <p:pic>
        <p:nvPicPr>
          <p:cNvPr id="31" name="Image 7" descr="preencoded.png"/>
          <p:cNvPicPr>
            <a:picLocks noChangeAspect="1"/>
          </p:cNvPicPr>
          <p:nvPr/>
        </p:nvPicPr>
        <p:blipFill>
          <a:blip r:embed="rId11"/>
          <a:srcRect t="-180" b="-180"/>
          <a:stretch/>
        </p:blipFill>
        <p:spPr>
          <a:xfrm>
            <a:off x="9219895" y="5486400"/>
            <a:ext cx="190195" cy="152705"/>
          </a:xfrm>
          <a:prstGeom prst="rect">
            <a:avLst/>
          </a:prstGeom>
        </p:spPr>
      </p:pic>
      <p:sp>
        <p:nvSpPr>
          <p:cNvPr id="32" name="Text 22"/>
          <p:cNvSpPr txBox="1"/>
          <p:nvPr/>
        </p:nvSpPr>
        <p:spPr>
          <a:xfrm>
            <a:off x="9486900" y="5447995"/>
            <a:ext cx="17812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AIモデル入力データ検証</a:t>
            </a:r>
            <a:endParaRPr lang="en-US" sz="1200" dirty="0"/>
          </a:p>
        </p:txBody>
      </p:sp>
      <p:pic>
        <p:nvPicPr>
          <p:cNvPr id="33" name="Image 8" descr="preencoded.png"/>
          <p:cNvPicPr>
            <a:picLocks noChangeAspect="1"/>
          </p:cNvPicPr>
          <p:nvPr/>
        </p:nvPicPr>
        <p:blipFill>
          <a:blip r:embed="rId12"/>
          <a:srcRect/>
          <a:stretch/>
        </p:blipFill>
        <p:spPr>
          <a:xfrm>
            <a:off x="6476695" y="5857646"/>
            <a:ext cx="133502" cy="133502"/>
          </a:xfrm>
          <a:prstGeom prst="rect">
            <a:avLst/>
          </a:prstGeom>
        </p:spPr>
      </p:pic>
      <p:sp>
        <p:nvSpPr>
          <p:cNvPr id="34" name="Text 23"/>
          <p:cNvSpPr txBox="1"/>
          <p:nvPr/>
        </p:nvSpPr>
        <p:spPr>
          <a:xfrm>
            <a:off x="6648602" y="5829300"/>
            <a:ext cx="4472330"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rPr>
              <a:t>詳細はAzure Databricks公式ドキュメントのデータ品質監視ガイドを参照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22 / 55</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7011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外部システムおよびカタログ連携</a:t>
            </a:r>
            <a:endParaRPr lang="en-US" sz="1300" dirty="0"/>
          </a:p>
        </p:txBody>
      </p:sp>
      <p:sp>
        <p:nvSpPr>
          <p:cNvPr id="5" name="Shape 3"/>
          <p:cNvSpPr/>
          <p:nvPr/>
        </p:nvSpPr>
        <p:spPr>
          <a:xfrm>
            <a:off x="647395" y="1200607"/>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46f96b7173cfa0ed2056368524e255f6.png"/>
          <p:cNvPicPr>
            <a:picLocks noChangeAspect="1"/>
          </p:cNvPicPr>
          <p:nvPr/>
        </p:nvPicPr>
        <p:blipFill>
          <a:blip r:embed="rId3"/>
          <a:srcRect l="20" r="20"/>
          <a:stretch/>
        </p:blipFill>
        <p:spPr>
          <a:xfrm>
            <a:off x="800100" y="1353312"/>
            <a:ext cx="4496105" cy="2438705"/>
          </a:xfrm>
          <a:prstGeom prst="rect">
            <a:avLst/>
          </a:prstGeom>
        </p:spPr>
      </p:pic>
      <p:sp>
        <p:nvSpPr>
          <p:cNvPr id="7" name="Text 4"/>
          <p:cNvSpPr txBox="1"/>
          <p:nvPr/>
        </p:nvSpPr>
        <p:spPr>
          <a:xfrm>
            <a:off x="1575511" y="3942893"/>
            <a:ext cx="3053182"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と外部システムの連携アーキテクチャ</a:t>
            </a:r>
            <a:endParaRPr lang="en-US" sz="1000" dirty="0"/>
          </a:p>
        </p:txBody>
      </p:sp>
      <p:sp>
        <p:nvSpPr>
          <p:cNvPr id="8" name="Text 5"/>
          <p:cNvSpPr txBox="1"/>
          <p:nvPr/>
        </p:nvSpPr>
        <p:spPr>
          <a:xfrm>
            <a:off x="1559052" y="4162349"/>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162349"/>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381305" y="4704588"/>
            <a:ext cx="5333695" cy="1410005"/>
          </a:xfrm>
          <a:prstGeom prst="roundRect">
            <a:avLst>
              <a:gd name="adj" fmla="val 3505"/>
            </a:avLst>
          </a:prstGeom>
          <a:solidFill>
            <a:srgbClr val="E7EFF8"/>
          </a:solidFill>
          <a:ln/>
        </p:spPr>
        <p:txBody>
          <a:bodyPr/>
          <a:lstStyle/>
          <a:p>
            <a:endParaRPr lang="ja-JP" altLang="en-US"/>
          </a:p>
        </p:txBody>
      </p:sp>
      <p:sp>
        <p:nvSpPr>
          <p:cNvPr id="11" name="Text 8"/>
          <p:cNvSpPr txBox="1"/>
          <p:nvPr/>
        </p:nvSpPr>
        <p:spPr>
          <a:xfrm>
            <a:off x="2516429" y="4857293"/>
            <a:ext cx="1181405" cy="228600"/>
          </a:xfrm>
          <a:prstGeom prst="rect">
            <a:avLst/>
          </a:prstGeom>
          <a:noFill/>
          <a:ln/>
        </p:spPr>
        <p:txBody>
          <a:bodyPr wrap="square" lIns="0" tIns="0" rIns="0" bIns="0" rtlCol="0" anchor="ctr"/>
          <a:lstStyle/>
          <a:p>
            <a:pPr marL="0" indent="0" algn="ctr">
              <a:buNone/>
            </a:pPr>
            <a:r>
              <a:rPr lang="en-US" sz="1200" dirty="0">
                <a:solidFill>
                  <a:srgbClr val="1B5FA7"/>
                </a:solidFill>
                <a:latin typeface="Noto Sans JP" pitchFamily="34" charset="0"/>
                <a:ea typeface="Noto Sans JP" pitchFamily="34" charset="-122"/>
                <a:cs typeface="Noto Sans JP" pitchFamily="34" charset="-120"/>
              </a:rPr>
              <a:t>連携システム例</a:t>
            </a:r>
            <a:endParaRPr lang="en-US" sz="1200" dirty="0"/>
          </a:p>
        </p:txBody>
      </p:sp>
      <p:pic>
        <p:nvPicPr>
          <p:cNvPr id="12" name="Image 1" descr="preencoded.png"/>
          <p:cNvPicPr>
            <a:picLocks noChangeAspect="1"/>
          </p:cNvPicPr>
          <p:nvPr/>
        </p:nvPicPr>
        <p:blipFill>
          <a:blip r:embed="rId5"/>
          <a:srcRect t="-1100" b="-1100"/>
          <a:stretch/>
        </p:blipFill>
        <p:spPr>
          <a:xfrm>
            <a:off x="533095" y="5191049"/>
            <a:ext cx="114300" cy="133502"/>
          </a:xfrm>
          <a:prstGeom prst="rect">
            <a:avLst/>
          </a:prstGeom>
        </p:spPr>
      </p:pic>
      <p:sp>
        <p:nvSpPr>
          <p:cNvPr id="13" name="Text 9"/>
          <p:cNvSpPr txBox="1"/>
          <p:nvPr/>
        </p:nvSpPr>
        <p:spPr>
          <a:xfrm>
            <a:off x="724205" y="5161788"/>
            <a:ext cx="786384"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SQL Server</a:t>
            </a:r>
            <a:endParaRPr lang="en-US" sz="1000" dirty="0"/>
          </a:p>
        </p:txBody>
      </p:sp>
      <p:pic>
        <p:nvPicPr>
          <p:cNvPr id="14" name="Image 2" descr="preencoded.png"/>
          <p:cNvPicPr>
            <a:picLocks noChangeAspect="1"/>
          </p:cNvPicPr>
          <p:nvPr/>
        </p:nvPicPr>
        <p:blipFill>
          <a:blip r:embed="rId5"/>
          <a:srcRect t="-1100" b="-1100"/>
          <a:stretch/>
        </p:blipFill>
        <p:spPr>
          <a:xfrm>
            <a:off x="3105302" y="5191049"/>
            <a:ext cx="114300" cy="133502"/>
          </a:xfrm>
          <a:prstGeom prst="rect">
            <a:avLst/>
          </a:prstGeom>
        </p:spPr>
      </p:pic>
      <p:sp>
        <p:nvSpPr>
          <p:cNvPr id="15" name="Text 10"/>
          <p:cNvSpPr txBox="1"/>
          <p:nvPr/>
        </p:nvSpPr>
        <p:spPr>
          <a:xfrm>
            <a:off x="3295498" y="5161788"/>
            <a:ext cx="82478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PostgreSQL</a:t>
            </a:r>
            <a:endParaRPr lang="en-US" sz="1000" dirty="0"/>
          </a:p>
        </p:txBody>
      </p:sp>
      <p:pic>
        <p:nvPicPr>
          <p:cNvPr id="16" name="Image 3" descr="preencoded.png"/>
          <p:cNvPicPr>
            <a:picLocks noChangeAspect="1"/>
          </p:cNvPicPr>
          <p:nvPr/>
        </p:nvPicPr>
        <p:blipFill>
          <a:blip r:embed="rId6"/>
          <a:srcRect l="-1507" r="-1507"/>
          <a:stretch/>
        </p:blipFill>
        <p:spPr>
          <a:xfrm>
            <a:off x="533095" y="5495544"/>
            <a:ext cx="171907" cy="133502"/>
          </a:xfrm>
          <a:prstGeom prst="rect">
            <a:avLst/>
          </a:prstGeom>
        </p:spPr>
      </p:pic>
      <p:sp>
        <p:nvSpPr>
          <p:cNvPr id="17" name="Text 11"/>
          <p:cNvSpPr txBox="1"/>
          <p:nvPr/>
        </p:nvSpPr>
        <p:spPr>
          <a:xfrm>
            <a:off x="780898" y="5467198"/>
            <a:ext cx="758038"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Snowflake</a:t>
            </a:r>
            <a:endParaRPr lang="en-US" sz="1000" dirty="0"/>
          </a:p>
        </p:txBody>
      </p:sp>
      <p:pic>
        <p:nvPicPr>
          <p:cNvPr id="18" name="Image 4" descr="preencoded.png"/>
          <p:cNvPicPr>
            <a:picLocks noChangeAspect="1"/>
          </p:cNvPicPr>
          <p:nvPr/>
        </p:nvPicPr>
        <p:blipFill>
          <a:blip r:embed="rId6"/>
          <a:srcRect l="-1507" r="-1507"/>
          <a:stretch/>
        </p:blipFill>
        <p:spPr>
          <a:xfrm>
            <a:off x="3105302" y="5495544"/>
            <a:ext cx="171907" cy="133502"/>
          </a:xfrm>
          <a:prstGeom prst="rect">
            <a:avLst/>
          </a:prstGeom>
        </p:spPr>
      </p:pic>
      <p:sp>
        <p:nvSpPr>
          <p:cNvPr id="19" name="Text 12"/>
          <p:cNvSpPr txBox="1"/>
          <p:nvPr/>
        </p:nvSpPr>
        <p:spPr>
          <a:xfrm>
            <a:off x="3353105" y="5467198"/>
            <a:ext cx="700430"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AWS Glue</a:t>
            </a:r>
            <a:endParaRPr lang="en-US" sz="1000" dirty="0"/>
          </a:p>
        </p:txBody>
      </p:sp>
      <p:pic>
        <p:nvPicPr>
          <p:cNvPr id="20" name="Image 5" descr="preencoded.png"/>
          <p:cNvPicPr>
            <a:picLocks noChangeAspect="1"/>
          </p:cNvPicPr>
          <p:nvPr/>
        </p:nvPicPr>
        <p:blipFill>
          <a:blip r:embed="rId7"/>
          <a:srcRect l="-1507" r="-1507"/>
          <a:stretch/>
        </p:blipFill>
        <p:spPr>
          <a:xfrm>
            <a:off x="533095" y="5800039"/>
            <a:ext cx="171907" cy="133502"/>
          </a:xfrm>
          <a:prstGeom prst="rect">
            <a:avLst/>
          </a:prstGeom>
        </p:spPr>
      </p:pic>
      <p:sp>
        <p:nvSpPr>
          <p:cNvPr id="21" name="Text 13"/>
          <p:cNvSpPr txBox="1"/>
          <p:nvPr/>
        </p:nvSpPr>
        <p:spPr>
          <a:xfrm>
            <a:off x="780898" y="5771693"/>
            <a:ext cx="1224382"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Synapse Analytics</a:t>
            </a:r>
            <a:endParaRPr lang="en-US" sz="1000" dirty="0"/>
          </a:p>
        </p:txBody>
      </p:sp>
      <p:pic>
        <p:nvPicPr>
          <p:cNvPr id="22" name="Image 6" descr="preencoded.png"/>
          <p:cNvPicPr>
            <a:picLocks noChangeAspect="1"/>
          </p:cNvPicPr>
          <p:nvPr/>
        </p:nvPicPr>
        <p:blipFill>
          <a:blip r:embed="rId8"/>
          <a:srcRect/>
          <a:stretch/>
        </p:blipFill>
        <p:spPr>
          <a:xfrm>
            <a:off x="3105302" y="5800039"/>
            <a:ext cx="133502" cy="133502"/>
          </a:xfrm>
          <a:prstGeom prst="rect">
            <a:avLst/>
          </a:prstGeom>
        </p:spPr>
      </p:pic>
      <p:sp>
        <p:nvSpPr>
          <p:cNvPr id="23" name="Text 14"/>
          <p:cNvSpPr txBox="1"/>
          <p:nvPr/>
        </p:nvSpPr>
        <p:spPr>
          <a:xfrm>
            <a:off x="3314700" y="5771693"/>
            <a:ext cx="1043330"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Hiveメタストア</a:t>
            </a:r>
            <a:endParaRPr lang="en-US" sz="1000" dirty="0"/>
          </a:p>
        </p:txBody>
      </p:sp>
      <p:sp>
        <p:nvSpPr>
          <p:cNvPr id="24" name="Text 15"/>
          <p:cNvSpPr txBox="1"/>
          <p:nvPr/>
        </p:nvSpPr>
        <p:spPr>
          <a:xfrm>
            <a:off x="6476695" y="800100"/>
            <a:ext cx="2500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外部システム連携</a:t>
            </a:r>
            <a:endParaRPr lang="en-US" sz="2200" dirty="0"/>
          </a:p>
        </p:txBody>
      </p:sp>
      <p:sp>
        <p:nvSpPr>
          <p:cNvPr id="25" name="Shape 16"/>
          <p:cNvSpPr/>
          <p:nvPr/>
        </p:nvSpPr>
        <p:spPr>
          <a:xfrm>
            <a:off x="6476695" y="1410005"/>
            <a:ext cx="609905" cy="38405"/>
          </a:xfrm>
          <a:prstGeom prst="rect">
            <a:avLst/>
          </a:prstGeom>
          <a:solidFill>
            <a:srgbClr val="FF8A00"/>
          </a:solidFill>
          <a:ln/>
        </p:spPr>
        <p:txBody>
          <a:bodyPr/>
          <a:lstStyle/>
          <a:p>
            <a:endParaRPr lang="ja-JP" altLang="en-US"/>
          </a:p>
        </p:txBody>
      </p:sp>
      <p:sp>
        <p:nvSpPr>
          <p:cNvPr id="26" name="Text 17"/>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Catalogを中心としたDatabricksの外部システム連携機能により、既存のデータソースとシームレスに統合し、単一の管理ポイントからアクセス制御を実現できます。</a:t>
            </a:r>
            <a:endParaRPr lang="en-US" sz="1200" dirty="0"/>
          </a:p>
        </p:txBody>
      </p:sp>
      <p:sp>
        <p:nvSpPr>
          <p:cNvPr id="27" name="Text 18"/>
          <p:cNvSpPr txBox="1"/>
          <p:nvPr/>
        </p:nvSpPr>
        <p:spPr>
          <a:xfrm>
            <a:off x="6705295" y="2514600"/>
            <a:ext cx="51060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Lakehouse Federation：外部RDBMSや他のSQLデータソース（MySQL、Postgres、SQL Server、Synapse等）をETLなしでUnity Catalogに統合</a:t>
            </a:r>
            <a:endParaRPr lang="en-US" sz="1200" dirty="0"/>
          </a:p>
        </p:txBody>
      </p:sp>
      <p:sp>
        <p:nvSpPr>
          <p:cNvPr id="28" name="Text 19"/>
          <p:cNvSpPr txBox="1"/>
          <p:nvPr/>
        </p:nvSpPr>
        <p:spPr>
          <a:xfrm>
            <a:off x="6705295" y="3086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カタログフェデレーション：Hiveメタストアカタログを既存の形式のままUnity Catalogに連携し、統合ガバナンスを適用</a:t>
            </a:r>
            <a:endParaRPr lang="en-US" sz="1200" dirty="0"/>
          </a:p>
        </p:txBody>
      </p:sp>
      <p:sp>
        <p:nvSpPr>
          <p:cNvPr id="29" name="Text 20"/>
          <p:cNvSpPr txBox="1"/>
          <p:nvPr/>
        </p:nvSpPr>
        <p:spPr>
          <a:xfrm>
            <a:off x="6705295" y="3657600"/>
            <a:ext cx="49725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Iceberg Catalog連携（2025年新機能）：AWS Glue、Hiveメタストア、Snowflake HorizonのIcebergテーブルにシームレスにアクセス</a:t>
            </a:r>
            <a:endParaRPr lang="en-US" sz="1200" dirty="0"/>
          </a:p>
        </p:txBody>
      </p:sp>
      <p:sp>
        <p:nvSpPr>
          <p:cNvPr id="30" name="Text 21"/>
          <p:cNvSpPr txBox="1"/>
          <p:nvPr/>
        </p:nvSpPr>
        <p:spPr>
          <a:xfrm>
            <a:off x="6705295" y="4229100"/>
            <a:ext cx="51727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Sharing：組織間のデータ共有をオープンプロトコルで実現、クラウドやリージョンを越えた連携が可能</a:t>
            </a:r>
            <a:endParaRPr lang="en-US" sz="1200" dirty="0"/>
          </a:p>
        </p:txBody>
      </p:sp>
      <p:sp>
        <p:nvSpPr>
          <p:cNvPr id="31" name="Shape 22"/>
          <p:cNvSpPr/>
          <p:nvPr/>
        </p:nvSpPr>
        <p:spPr>
          <a:xfrm>
            <a:off x="6476695" y="4839005"/>
            <a:ext cx="5333695" cy="1447495"/>
          </a:xfrm>
          <a:prstGeom prst="roundRect">
            <a:avLst>
              <a:gd name="adj" fmla="val 3325"/>
            </a:avLst>
          </a:prstGeom>
          <a:solidFill>
            <a:srgbClr val="E7EFF8"/>
          </a:solidFill>
          <a:ln/>
        </p:spPr>
        <p:txBody>
          <a:bodyPr/>
          <a:lstStyle/>
          <a:p>
            <a:endParaRPr lang="ja-JP" altLang="en-US"/>
          </a:p>
        </p:txBody>
      </p:sp>
      <p:sp>
        <p:nvSpPr>
          <p:cNvPr id="32" name="Text 23"/>
          <p:cNvSpPr txBox="1"/>
          <p:nvPr/>
        </p:nvSpPr>
        <p:spPr>
          <a:xfrm>
            <a:off x="6629400" y="4990795"/>
            <a:ext cx="1191463"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連携のメリット</a:t>
            </a:r>
            <a:endParaRPr lang="en-US" sz="1200" dirty="0"/>
          </a:p>
        </p:txBody>
      </p:sp>
      <p:pic>
        <p:nvPicPr>
          <p:cNvPr id="33" name="Image 7" descr="preencoded.png"/>
          <p:cNvPicPr>
            <a:picLocks noChangeAspect="1"/>
          </p:cNvPicPr>
          <p:nvPr/>
        </p:nvPicPr>
        <p:blipFill>
          <a:blip r:embed="rId9"/>
          <a:srcRect/>
          <a:stretch/>
        </p:blipFill>
        <p:spPr>
          <a:xfrm>
            <a:off x="6629400" y="5333695"/>
            <a:ext cx="152705" cy="152705"/>
          </a:xfrm>
          <a:prstGeom prst="rect">
            <a:avLst/>
          </a:prstGeom>
        </p:spPr>
      </p:pic>
      <p:sp>
        <p:nvSpPr>
          <p:cNvPr id="34" name="Text 24"/>
          <p:cNvSpPr txBox="1"/>
          <p:nvPr/>
        </p:nvSpPr>
        <p:spPr>
          <a:xfrm>
            <a:off x="6858000" y="5296205"/>
            <a:ext cx="4534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データ移行不要で既存資産を活用しながら統合ガバナンスを実現</a:t>
            </a:r>
            <a:endParaRPr lang="en-US" sz="1200" dirty="0"/>
          </a:p>
        </p:txBody>
      </p:sp>
      <p:pic>
        <p:nvPicPr>
          <p:cNvPr id="35" name="Image 8" descr="preencoded.png"/>
          <p:cNvPicPr>
            <a:picLocks noChangeAspect="1"/>
          </p:cNvPicPr>
          <p:nvPr/>
        </p:nvPicPr>
        <p:blipFill>
          <a:blip r:embed="rId9"/>
          <a:srcRect/>
          <a:stretch/>
        </p:blipFill>
        <p:spPr>
          <a:xfrm>
            <a:off x="6629400" y="5639105"/>
            <a:ext cx="152705" cy="152705"/>
          </a:xfrm>
          <a:prstGeom prst="rect">
            <a:avLst/>
          </a:prstGeom>
        </p:spPr>
      </p:pic>
      <p:sp>
        <p:nvSpPr>
          <p:cNvPr id="36" name="Text 25"/>
          <p:cNvSpPr txBox="1"/>
          <p:nvPr/>
        </p:nvSpPr>
        <p:spPr>
          <a:xfrm>
            <a:off x="6858000" y="5600700"/>
            <a:ext cx="44869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単一インターフェースからすべてのデータソースにアクセス可能</a:t>
            </a:r>
            <a:endParaRPr lang="en-US" sz="1200" dirty="0"/>
          </a:p>
        </p:txBody>
      </p:sp>
      <p:pic>
        <p:nvPicPr>
          <p:cNvPr id="37" name="Image 9" descr="preencoded.png"/>
          <p:cNvPicPr>
            <a:picLocks noChangeAspect="1"/>
          </p:cNvPicPr>
          <p:nvPr/>
        </p:nvPicPr>
        <p:blipFill>
          <a:blip r:embed="rId9"/>
          <a:srcRect/>
          <a:stretch/>
        </p:blipFill>
        <p:spPr>
          <a:xfrm>
            <a:off x="6629400" y="5943600"/>
            <a:ext cx="152705" cy="152705"/>
          </a:xfrm>
          <a:prstGeom prst="rect">
            <a:avLst/>
          </a:prstGeom>
        </p:spPr>
      </p:pic>
      <p:sp>
        <p:nvSpPr>
          <p:cNvPr id="38" name="Text 26"/>
          <p:cNvSpPr txBox="1"/>
          <p:nvPr/>
        </p:nvSpPr>
        <p:spPr>
          <a:xfrm>
            <a:off x="6858000" y="5905195"/>
            <a:ext cx="4077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きめ細かなアクセス制御と監査ログを外部データにも適用</a:t>
            </a:r>
            <a:endParaRPr lang="en-US" sz="1200" dirty="0"/>
          </a:p>
        </p:txBody>
      </p:sp>
      <p:pic>
        <p:nvPicPr>
          <p:cNvPr id="39" name="Image 10" descr="preencoded.png"/>
          <p:cNvPicPr>
            <a:picLocks noChangeAspect="1"/>
          </p:cNvPicPr>
          <p:nvPr/>
        </p:nvPicPr>
        <p:blipFill>
          <a:blip r:embed="rId10"/>
          <a:srcRect/>
          <a:stretch/>
        </p:blipFill>
        <p:spPr>
          <a:xfrm>
            <a:off x="6476695" y="6314846"/>
            <a:ext cx="133502" cy="133502"/>
          </a:xfrm>
          <a:prstGeom prst="rect">
            <a:avLst/>
          </a:prstGeom>
        </p:spPr>
      </p:pic>
      <p:sp>
        <p:nvSpPr>
          <p:cNvPr id="40" name="Text 27"/>
          <p:cNvSpPr txBox="1"/>
          <p:nvPr/>
        </p:nvSpPr>
        <p:spPr>
          <a:xfrm>
            <a:off x="6648602" y="6286500"/>
            <a:ext cx="33485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詳細はLakehouse Federation公式ドキュメントを参照</a:t>
            </a:r>
            <a:endParaRPr lang="en-US" sz="1000" dirty="0"/>
          </a:p>
        </p:txBody>
      </p:sp>
      <p:sp>
        <p:nvSpPr>
          <p:cNvPr id="41" name="Text 28"/>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23 / 55</a:t>
            </a:r>
            <a:endParaRPr lang="en-US" sz="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292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ビジネスユーザー向け拡張機能</a:t>
            </a:r>
            <a:endParaRPr lang="en-US" sz="1300" dirty="0"/>
          </a:p>
        </p:txBody>
      </p:sp>
      <p:sp>
        <p:nvSpPr>
          <p:cNvPr id="5" name="Shape 3"/>
          <p:cNvSpPr/>
          <p:nvPr/>
        </p:nvSpPr>
        <p:spPr>
          <a:xfrm>
            <a:off x="666598" y="1028700"/>
            <a:ext cx="4762195" cy="3886200"/>
          </a:xfrm>
          <a:prstGeom prst="roundRect">
            <a:avLst>
              <a:gd name="adj" fmla="val 461"/>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28c59bb5cdc7426bcddd6adbb8d37ffd.png"/>
          <p:cNvPicPr>
            <a:picLocks noChangeAspect="1"/>
          </p:cNvPicPr>
          <p:nvPr/>
        </p:nvPicPr>
        <p:blipFill>
          <a:blip r:embed="rId3"/>
          <a:srcRect t="5" b="5"/>
          <a:stretch/>
        </p:blipFill>
        <p:spPr>
          <a:xfrm>
            <a:off x="819302" y="1181405"/>
            <a:ext cx="4457700" cy="3047695"/>
          </a:xfrm>
          <a:prstGeom prst="rect">
            <a:avLst/>
          </a:prstGeom>
        </p:spPr>
      </p:pic>
      <p:sp>
        <p:nvSpPr>
          <p:cNvPr id="7" name="Text 4"/>
          <p:cNvSpPr txBox="1"/>
          <p:nvPr/>
        </p:nvSpPr>
        <p:spPr>
          <a:xfrm>
            <a:off x="1808683" y="4381805"/>
            <a:ext cx="25868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 Discover インターフェース</a:t>
            </a:r>
            <a:endParaRPr lang="en-US" sz="1000" dirty="0"/>
          </a:p>
        </p:txBody>
      </p:sp>
      <p:sp>
        <p:nvSpPr>
          <p:cNvPr id="8" name="Text 5"/>
          <p:cNvSpPr txBox="1"/>
          <p:nvPr/>
        </p:nvSpPr>
        <p:spPr>
          <a:xfrm>
            <a:off x="2349094" y="46003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08783" y="4600346"/>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Databricks公式ブログ</a:t>
            </a:r>
            <a:endParaRPr lang="en-US" sz="900" dirty="0"/>
          </a:p>
        </p:txBody>
      </p:sp>
      <p:sp>
        <p:nvSpPr>
          <p:cNvPr id="10" name="Shape 7"/>
          <p:cNvSpPr/>
          <p:nvPr/>
        </p:nvSpPr>
        <p:spPr>
          <a:xfrm>
            <a:off x="381305" y="5219395"/>
            <a:ext cx="2590495" cy="685800"/>
          </a:xfrm>
          <a:prstGeom prst="roundRect">
            <a:avLst>
              <a:gd name="adj" fmla="val 1481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11" name="Shape 8"/>
          <p:cNvSpPr/>
          <p:nvPr/>
        </p:nvSpPr>
        <p:spPr>
          <a:xfrm>
            <a:off x="533095" y="5372100"/>
            <a:ext cx="381305" cy="381305"/>
          </a:xfrm>
          <a:prstGeom prst="roundRect">
            <a:avLst>
              <a:gd name="adj" fmla="val 239808"/>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5"/>
          <a:srcRect/>
          <a:stretch/>
        </p:blipFill>
        <p:spPr>
          <a:xfrm>
            <a:off x="647395" y="5486400"/>
            <a:ext cx="152705" cy="152705"/>
          </a:xfrm>
          <a:prstGeom prst="rect">
            <a:avLst/>
          </a:prstGeom>
        </p:spPr>
      </p:pic>
      <p:sp>
        <p:nvSpPr>
          <p:cNvPr id="13" name="Text 9"/>
          <p:cNvSpPr txBox="1"/>
          <p:nvPr/>
        </p:nvSpPr>
        <p:spPr>
          <a:xfrm>
            <a:off x="1028700" y="5391302"/>
            <a:ext cx="1433779"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インテリジェント検索</a:t>
            </a:r>
            <a:endParaRPr lang="en-US" sz="1000" dirty="0"/>
          </a:p>
        </p:txBody>
      </p:sp>
      <p:sp>
        <p:nvSpPr>
          <p:cNvPr id="14" name="Text 10"/>
          <p:cNvSpPr txBox="1"/>
          <p:nvPr/>
        </p:nvSpPr>
        <p:spPr>
          <a:xfrm>
            <a:off x="1028700" y="5572354"/>
            <a:ext cx="1343254" cy="162763"/>
          </a:xfrm>
          <a:prstGeom prst="rect">
            <a:avLst/>
          </a:prstGeom>
          <a:noFill/>
          <a:ln/>
        </p:spPr>
        <p:txBody>
          <a:bodyPr wrap="square" lIns="0" tIns="0" rIns="0" bIns="0" rtlCol="0" anchor="ctr"/>
          <a:lstStyle/>
          <a:p>
            <a:pPr marL="0" indent="0" algn="l">
              <a:buNone/>
            </a:pPr>
            <a:r>
              <a:rPr lang="en-US" sz="900" dirty="0">
                <a:solidFill>
                  <a:srgbClr val="4B5563"/>
                </a:solidFill>
                <a:latin typeface="Noto Sans JP" pitchFamily="34" charset="0"/>
                <a:ea typeface="Noto Sans JP" pitchFamily="34" charset="-122"/>
                <a:cs typeface="Noto Sans JP" pitchFamily="34" charset="-120"/>
              </a:rPr>
              <a:t>セマンティック検索体験</a:t>
            </a:r>
            <a:endParaRPr lang="en-US" sz="900" dirty="0"/>
          </a:p>
        </p:txBody>
      </p:sp>
      <p:sp>
        <p:nvSpPr>
          <p:cNvPr id="15" name="Shape 11"/>
          <p:cNvSpPr/>
          <p:nvPr/>
        </p:nvSpPr>
        <p:spPr>
          <a:xfrm>
            <a:off x="3124505" y="5219395"/>
            <a:ext cx="2590495" cy="685800"/>
          </a:xfrm>
          <a:prstGeom prst="roundRect">
            <a:avLst>
              <a:gd name="adj" fmla="val 1481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16" name="Shape 12"/>
          <p:cNvSpPr/>
          <p:nvPr/>
        </p:nvSpPr>
        <p:spPr>
          <a:xfrm>
            <a:off x="3276295" y="5372100"/>
            <a:ext cx="381305" cy="381305"/>
          </a:xfrm>
          <a:prstGeom prst="roundRect">
            <a:avLst>
              <a:gd name="adj" fmla="val 239808"/>
            </a:avLst>
          </a:prstGeom>
          <a:solidFill>
            <a:srgbClr val="FF8A00"/>
          </a:solidFill>
          <a:ln/>
        </p:spPr>
        <p:txBody>
          <a:bodyPr/>
          <a:lstStyle/>
          <a:p>
            <a:endParaRPr lang="ja-JP" altLang="en-US"/>
          </a:p>
        </p:txBody>
      </p:sp>
      <p:pic>
        <p:nvPicPr>
          <p:cNvPr id="17" name="Image 2" descr="preencoded.png"/>
          <p:cNvPicPr>
            <a:picLocks noChangeAspect="1"/>
          </p:cNvPicPr>
          <p:nvPr/>
        </p:nvPicPr>
        <p:blipFill>
          <a:blip r:embed="rId6"/>
          <a:srcRect t="-180" b="-180"/>
          <a:stretch/>
        </p:blipFill>
        <p:spPr>
          <a:xfrm>
            <a:off x="3372307" y="5486400"/>
            <a:ext cx="190195" cy="152705"/>
          </a:xfrm>
          <a:prstGeom prst="rect">
            <a:avLst/>
          </a:prstGeom>
        </p:spPr>
      </p:pic>
      <p:sp>
        <p:nvSpPr>
          <p:cNvPr id="18" name="Text 13"/>
          <p:cNvSpPr txBox="1"/>
          <p:nvPr/>
        </p:nvSpPr>
        <p:spPr>
          <a:xfrm>
            <a:off x="3771900" y="5391302"/>
            <a:ext cx="1024128"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AIアシスタント</a:t>
            </a:r>
            <a:endParaRPr lang="en-US" sz="1000" dirty="0"/>
          </a:p>
        </p:txBody>
      </p:sp>
      <p:sp>
        <p:nvSpPr>
          <p:cNvPr id="19" name="Text 14"/>
          <p:cNvSpPr txBox="1"/>
          <p:nvPr/>
        </p:nvSpPr>
        <p:spPr>
          <a:xfrm>
            <a:off x="3771900" y="5572354"/>
            <a:ext cx="1239012" cy="162763"/>
          </a:xfrm>
          <a:prstGeom prst="rect">
            <a:avLst/>
          </a:prstGeom>
          <a:noFill/>
          <a:ln/>
        </p:spPr>
        <p:txBody>
          <a:bodyPr wrap="square" lIns="0" tIns="0" rIns="0" bIns="0" rtlCol="0" anchor="ctr"/>
          <a:lstStyle/>
          <a:p>
            <a:pPr marL="0" indent="0" algn="l">
              <a:buNone/>
            </a:pPr>
            <a:r>
              <a:rPr lang="en-US" sz="900" dirty="0">
                <a:solidFill>
                  <a:srgbClr val="4B5563"/>
                </a:solidFill>
                <a:latin typeface="Noto Sans JP" pitchFamily="34" charset="0"/>
                <a:ea typeface="Noto Sans JP" pitchFamily="34" charset="-122"/>
                <a:cs typeface="Noto Sans JP" pitchFamily="34" charset="-120"/>
              </a:rPr>
              <a:t>自然言語での質問応答</a:t>
            </a:r>
            <a:endParaRPr lang="en-US" sz="900" dirty="0"/>
          </a:p>
        </p:txBody>
      </p:sp>
      <p:sp>
        <p:nvSpPr>
          <p:cNvPr id="20" name="Shape 15"/>
          <p:cNvSpPr/>
          <p:nvPr/>
        </p:nvSpPr>
        <p:spPr>
          <a:xfrm>
            <a:off x="381305" y="6057900"/>
            <a:ext cx="2590495" cy="685800"/>
          </a:xfrm>
          <a:prstGeom prst="roundRect">
            <a:avLst>
              <a:gd name="adj" fmla="val 1481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21" name="Shape 16"/>
          <p:cNvSpPr/>
          <p:nvPr/>
        </p:nvSpPr>
        <p:spPr>
          <a:xfrm>
            <a:off x="533095" y="6210605"/>
            <a:ext cx="381305" cy="381305"/>
          </a:xfrm>
          <a:prstGeom prst="roundRect">
            <a:avLst>
              <a:gd name="adj" fmla="val 239808"/>
            </a:avLst>
          </a:prstGeom>
          <a:solidFill>
            <a:srgbClr val="FF8A00"/>
          </a:solidFill>
          <a:ln/>
        </p:spPr>
        <p:txBody>
          <a:bodyPr/>
          <a:lstStyle/>
          <a:p>
            <a:endParaRPr lang="ja-JP" altLang="en-US"/>
          </a:p>
        </p:txBody>
      </p:sp>
      <p:pic>
        <p:nvPicPr>
          <p:cNvPr id="22" name="Image 3" descr="preencoded.png"/>
          <p:cNvPicPr>
            <a:picLocks noChangeAspect="1"/>
          </p:cNvPicPr>
          <p:nvPr/>
        </p:nvPicPr>
        <p:blipFill>
          <a:blip r:embed="rId7"/>
          <a:srcRect l="-33" r="-33"/>
          <a:stretch/>
        </p:blipFill>
        <p:spPr>
          <a:xfrm>
            <a:off x="638251" y="6324905"/>
            <a:ext cx="171907" cy="152705"/>
          </a:xfrm>
          <a:prstGeom prst="rect">
            <a:avLst/>
          </a:prstGeom>
        </p:spPr>
      </p:pic>
      <p:sp>
        <p:nvSpPr>
          <p:cNvPr id="23" name="Text 17"/>
          <p:cNvSpPr txBox="1"/>
          <p:nvPr/>
        </p:nvSpPr>
        <p:spPr>
          <a:xfrm>
            <a:off x="1028700" y="6229807"/>
            <a:ext cx="1034186"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メトリクス管理</a:t>
            </a:r>
            <a:endParaRPr lang="en-US" sz="1000" dirty="0"/>
          </a:p>
        </p:txBody>
      </p:sp>
      <p:sp>
        <p:nvSpPr>
          <p:cNvPr id="24" name="Text 18"/>
          <p:cNvSpPr txBox="1"/>
          <p:nvPr/>
        </p:nvSpPr>
        <p:spPr>
          <a:xfrm>
            <a:off x="1028700" y="6409944"/>
            <a:ext cx="1124712" cy="162763"/>
          </a:xfrm>
          <a:prstGeom prst="rect">
            <a:avLst/>
          </a:prstGeom>
          <a:noFill/>
          <a:ln/>
        </p:spPr>
        <p:txBody>
          <a:bodyPr wrap="square" lIns="0" tIns="0" rIns="0" bIns="0" rtlCol="0" anchor="ctr"/>
          <a:lstStyle/>
          <a:p>
            <a:pPr marL="0" indent="0" algn="l">
              <a:buNone/>
            </a:pPr>
            <a:r>
              <a:rPr lang="en-US" sz="900" dirty="0">
                <a:solidFill>
                  <a:srgbClr val="4B5563"/>
                </a:solidFill>
                <a:latin typeface="Noto Sans JP" pitchFamily="34" charset="0"/>
                <a:ea typeface="Noto Sans JP" pitchFamily="34" charset="-122"/>
                <a:cs typeface="Noto Sans JP" pitchFamily="34" charset="-120"/>
              </a:rPr>
              <a:t>統一された指標定義</a:t>
            </a:r>
            <a:endParaRPr lang="en-US" sz="900" dirty="0"/>
          </a:p>
        </p:txBody>
      </p:sp>
      <p:sp>
        <p:nvSpPr>
          <p:cNvPr id="25" name="Shape 19"/>
          <p:cNvSpPr/>
          <p:nvPr/>
        </p:nvSpPr>
        <p:spPr>
          <a:xfrm>
            <a:off x="3124505" y="6057900"/>
            <a:ext cx="2590495" cy="685800"/>
          </a:xfrm>
          <a:prstGeom prst="roundRect">
            <a:avLst>
              <a:gd name="adj" fmla="val 1481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26" name="Shape 20"/>
          <p:cNvSpPr/>
          <p:nvPr/>
        </p:nvSpPr>
        <p:spPr>
          <a:xfrm>
            <a:off x="3276295" y="6210605"/>
            <a:ext cx="381305" cy="381305"/>
          </a:xfrm>
          <a:prstGeom prst="roundRect">
            <a:avLst>
              <a:gd name="adj" fmla="val 239808"/>
            </a:avLst>
          </a:prstGeom>
          <a:solidFill>
            <a:srgbClr val="FF8A00"/>
          </a:solidFill>
          <a:ln/>
        </p:spPr>
        <p:txBody>
          <a:bodyPr/>
          <a:lstStyle/>
          <a:p>
            <a:endParaRPr lang="ja-JP" altLang="en-US"/>
          </a:p>
        </p:txBody>
      </p:sp>
      <p:pic>
        <p:nvPicPr>
          <p:cNvPr id="27" name="Image 4" descr="preencoded.png"/>
          <p:cNvPicPr>
            <a:picLocks noChangeAspect="1"/>
          </p:cNvPicPr>
          <p:nvPr/>
        </p:nvPicPr>
        <p:blipFill>
          <a:blip r:embed="rId8"/>
          <a:srcRect l="-33" r="-33"/>
          <a:stretch/>
        </p:blipFill>
        <p:spPr>
          <a:xfrm>
            <a:off x="3381451" y="6324905"/>
            <a:ext cx="171907" cy="152705"/>
          </a:xfrm>
          <a:prstGeom prst="rect">
            <a:avLst/>
          </a:prstGeom>
        </p:spPr>
      </p:pic>
      <p:sp>
        <p:nvSpPr>
          <p:cNvPr id="28" name="Text 21"/>
          <p:cNvSpPr txBox="1"/>
          <p:nvPr/>
        </p:nvSpPr>
        <p:spPr>
          <a:xfrm>
            <a:off x="3771900" y="6229807"/>
            <a:ext cx="900684"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ドメイン整理</a:t>
            </a:r>
            <a:endParaRPr lang="en-US" sz="1000" dirty="0"/>
          </a:p>
        </p:txBody>
      </p:sp>
      <p:sp>
        <p:nvSpPr>
          <p:cNvPr id="29" name="Text 22"/>
          <p:cNvSpPr txBox="1"/>
          <p:nvPr/>
        </p:nvSpPr>
        <p:spPr>
          <a:xfrm>
            <a:off x="3771900" y="6409944"/>
            <a:ext cx="1239012" cy="162763"/>
          </a:xfrm>
          <a:prstGeom prst="rect">
            <a:avLst/>
          </a:prstGeom>
          <a:noFill/>
          <a:ln/>
        </p:spPr>
        <p:txBody>
          <a:bodyPr wrap="square" lIns="0" tIns="0" rIns="0" bIns="0" rtlCol="0" anchor="ctr"/>
          <a:lstStyle/>
          <a:p>
            <a:pPr marL="0" indent="0" algn="l">
              <a:buNone/>
            </a:pPr>
            <a:r>
              <a:rPr lang="en-US" sz="900" dirty="0">
                <a:solidFill>
                  <a:srgbClr val="4B5563"/>
                </a:solidFill>
                <a:latin typeface="Noto Sans JP" pitchFamily="34" charset="0"/>
                <a:ea typeface="Noto Sans JP" pitchFamily="34" charset="-122"/>
                <a:cs typeface="Noto Sans JP" pitchFamily="34" charset="-120"/>
              </a:rPr>
              <a:t>ビジネス領域別の整理</a:t>
            </a:r>
            <a:endParaRPr lang="en-US" sz="900" dirty="0"/>
          </a:p>
        </p:txBody>
      </p:sp>
      <p:sp>
        <p:nvSpPr>
          <p:cNvPr id="30" name="Text 23"/>
          <p:cNvSpPr txBox="1"/>
          <p:nvPr/>
        </p:nvSpPr>
        <p:spPr>
          <a:xfrm>
            <a:off x="6476695" y="800100"/>
            <a:ext cx="42153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ビジネスユーザー向け機能強化</a:t>
            </a:r>
            <a:endParaRPr lang="en-US" sz="2200" dirty="0"/>
          </a:p>
        </p:txBody>
      </p:sp>
      <p:sp>
        <p:nvSpPr>
          <p:cNvPr id="31" name="Shape 24"/>
          <p:cNvSpPr/>
          <p:nvPr/>
        </p:nvSpPr>
        <p:spPr>
          <a:xfrm>
            <a:off x="6476695" y="1410005"/>
            <a:ext cx="609905" cy="38405"/>
          </a:xfrm>
          <a:prstGeom prst="rect">
            <a:avLst/>
          </a:prstGeom>
          <a:solidFill>
            <a:srgbClr val="FF8A00"/>
          </a:solidFill>
          <a:ln/>
        </p:spPr>
        <p:txBody>
          <a:bodyPr/>
          <a:lstStyle/>
          <a:p>
            <a:endParaRPr lang="ja-JP" altLang="en-US"/>
          </a:p>
        </p:txBody>
      </p:sp>
      <p:sp>
        <p:nvSpPr>
          <p:cNvPr id="32" name="Text 25"/>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2025年のDatabricksは、技術者だけでなくビジネスユーザーにもフォーカスした機能拡張を提供しています。データプラットフォームを企業全体で活用するための新機能を紹介します。</a:t>
            </a:r>
            <a:endParaRPr lang="en-US" sz="1200" dirty="0"/>
          </a:p>
        </p:txBody>
      </p:sp>
      <p:sp>
        <p:nvSpPr>
          <p:cNvPr id="33" name="Text 26"/>
          <p:cNvSpPr txBox="1"/>
          <p:nvPr/>
        </p:nvSpPr>
        <p:spPr>
          <a:xfrm>
            <a:off x="6705295" y="2514600"/>
            <a:ext cx="5134356"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 Discover機能（Private Preview）：ビジネスドメイン別に整理されたキュレーションされた内部マーケットプレイス。データ資産を部門別（営業・マーケティング・財務など）に発見しやすい形で提示します。</a:t>
            </a:r>
            <a:endParaRPr lang="en-US" sz="1200" dirty="0"/>
          </a:p>
        </p:txBody>
      </p:sp>
      <p:sp>
        <p:nvSpPr>
          <p:cNvPr id="34" name="Text 27"/>
          <p:cNvSpPr txBox="1"/>
          <p:nvPr/>
        </p:nvSpPr>
        <p:spPr>
          <a:xfrm>
            <a:off x="6705295" y="3543300"/>
            <a:ext cx="5106010"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 Metrics（Public Preview）：ビジネスメトリクスを一元管理する新機能。ダッシュボード、SQL、AI間で一貫した指標定義を実現し、指標の混乱を解消します。</a:t>
            </a:r>
            <a:endParaRPr lang="en-US" sz="1200" dirty="0"/>
          </a:p>
        </p:txBody>
      </p:sp>
      <p:sp>
        <p:nvSpPr>
          <p:cNvPr id="35" name="Text 28"/>
          <p:cNvSpPr txBox="1"/>
          <p:nvPr/>
        </p:nvSpPr>
        <p:spPr>
          <a:xfrm>
            <a:off x="6705295" y="43434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認証・廃止フラグ表示：データの信頼性を視覚的に表示し、品質の高いデータセットを瞬時に識別可能にします。</a:t>
            </a:r>
            <a:endParaRPr lang="en-US" sz="1200" dirty="0"/>
          </a:p>
        </p:txBody>
      </p:sp>
      <p:sp>
        <p:nvSpPr>
          <p:cNvPr id="36" name="Text 29"/>
          <p:cNvSpPr txBox="1"/>
          <p:nvPr/>
        </p:nvSpPr>
        <p:spPr>
          <a:xfrm>
            <a:off x="6705295" y="49149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Databricksアシスタント：自然言語で質問すると、統制されたデータに基づいて回答する対話型AIツール。</a:t>
            </a:r>
            <a:endParaRPr lang="en-US" sz="1200" dirty="0"/>
          </a:p>
        </p:txBody>
      </p:sp>
      <p:sp>
        <p:nvSpPr>
          <p:cNvPr id="37" name="Shape 30"/>
          <p:cNvSpPr/>
          <p:nvPr/>
        </p:nvSpPr>
        <p:spPr>
          <a:xfrm>
            <a:off x="6476695" y="5524805"/>
            <a:ext cx="5333695" cy="1218895"/>
          </a:xfrm>
          <a:prstGeom prst="roundRect">
            <a:avLst>
              <a:gd name="adj" fmla="val 4689"/>
            </a:avLst>
          </a:prstGeom>
          <a:solidFill>
            <a:srgbClr val="E7EFF8"/>
          </a:solidFill>
          <a:ln/>
        </p:spPr>
        <p:txBody>
          <a:bodyPr/>
          <a:lstStyle/>
          <a:p>
            <a:endParaRPr lang="ja-JP" altLang="en-US"/>
          </a:p>
        </p:txBody>
      </p:sp>
      <p:sp>
        <p:nvSpPr>
          <p:cNvPr id="38" name="Text 31"/>
          <p:cNvSpPr txBox="1"/>
          <p:nvPr/>
        </p:nvSpPr>
        <p:spPr>
          <a:xfrm>
            <a:off x="6629400" y="5676595"/>
            <a:ext cx="1038758"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ビジネス価値</a:t>
            </a:r>
            <a:endParaRPr lang="en-US" sz="1200" dirty="0"/>
          </a:p>
        </p:txBody>
      </p:sp>
      <p:pic>
        <p:nvPicPr>
          <p:cNvPr id="39" name="Image 5" descr="preencoded.png"/>
          <p:cNvPicPr>
            <a:picLocks noChangeAspect="1"/>
          </p:cNvPicPr>
          <p:nvPr/>
        </p:nvPicPr>
        <p:blipFill>
          <a:blip r:embed="rId9"/>
          <a:srcRect/>
          <a:stretch/>
        </p:blipFill>
        <p:spPr>
          <a:xfrm>
            <a:off x="6629400" y="6019495"/>
            <a:ext cx="152705" cy="152705"/>
          </a:xfrm>
          <a:prstGeom prst="rect">
            <a:avLst/>
          </a:prstGeom>
        </p:spPr>
      </p:pic>
      <p:sp>
        <p:nvSpPr>
          <p:cNvPr id="40" name="Text 32"/>
          <p:cNvSpPr txBox="1"/>
          <p:nvPr/>
        </p:nvSpPr>
        <p:spPr>
          <a:xfrm>
            <a:off x="6858000" y="598200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意思決定の迅速化</a:t>
            </a:r>
            <a:endParaRPr lang="en-US" sz="1200" dirty="0"/>
          </a:p>
        </p:txBody>
      </p:sp>
      <p:pic>
        <p:nvPicPr>
          <p:cNvPr id="41" name="Image 6" descr="preencoded.png"/>
          <p:cNvPicPr>
            <a:picLocks noChangeAspect="1"/>
          </p:cNvPicPr>
          <p:nvPr/>
        </p:nvPicPr>
        <p:blipFill>
          <a:blip r:embed="rId10"/>
          <a:srcRect t="-180" b="-180"/>
          <a:stretch/>
        </p:blipFill>
        <p:spPr>
          <a:xfrm>
            <a:off x="9219895" y="6019495"/>
            <a:ext cx="190195" cy="152705"/>
          </a:xfrm>
          <a:prstGeom prst="rect">
            <a:avLst/>
          </a:prstGeom>
        </p:spPr>
      </p:pic>
      <p:sp>
        <p:nvSpPr>
          <p:cNvPr id="42" name="Text 33"/>
          <p:cNvSpPr txBox="1"/>
          <p:nvPr/>
        </p:nvSpPr>
        <p:spPr>
          <a:xfrm>
            <a:off x="9486900" y="598200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部門間データ連携促進</a:t>
            </a:r>
            <a:endParaRPr lang="en-US" sz="1200" dirty="0"/>
          </a:p>
        </p:txBody>
      </p:sp>
      <p:pic>
        <p:nvPicPr>
          <p:cNvPr id="43" name="Image 7" descr="preencoded.png"/>
          <p:cNvPicPr>
            <a:picLocks noChangeAspect="1"/>
          </p:cNvPicPr>
          <p:nvPr/>
        </p:nvPicPr>
        <p:blipFill>
          <a:blip r:embed="rId11"/>
          <a:srcRect/>
          <a:stretch/>
        </p:blipFill>
        <p:spPr>
          <a:xfrm>
            <a:off x="6629400" y="6400800"/>
            <a:ext cx="152705" cy="152705"/>
          </a:xfrm>
          <a:prstGeom prst="rect">
            <a:avLst/>
          </a:prstGeom>
        </p:spPr>
      </p:pic>
      <p:sp>
        <p:nvSpPr>
          <p:cNvPr id="44" name="Text 34"/>
          <p:cNvSpPr txBox="1"/>
          <p:nvPr/>
        </p:nvSpPr>
        <p:spPr>
          <a:xfrm>
            <a:off x="6858000" y="636239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データ信頼性向上</a:t>
            </a:r>
            <a:endParaRPr lang="en-US" sz="1200" dirty="0"/>
          </a:p>
        </p:txBody>
      </p:sp>
      <p:pic>
        <p:nvPicPr>
          <p:cNvPr id="45" name="Image 8" descr="preencoded.png"/>
          <p:cNvPicPr>
            <a:picLocks noChangeAspect="1"/>
          </p:cNvPicPr>
          <p:nvPr/>
        </p:nvPicPr>
        <p:blipFill>
          <a:blip r:embed="rId12"/>
          <a:srcRect t="-180" b="-180"/>
          <a:stretch/>
        </p:blipFill>
        <p:spPr>
          <a:xfrm>
            <a:off x="9219895" y="6400800"/>
            <a:ext cx="190195" cy="152705"/>
          </a:xfrm>
          <a:prstGeom prst="rect">
            <a:avLst/>
          </a:prstGeom>
        </p:spPr>
      </p:pic>
      <p:sp>
        <p:nvSpPr>
          <p:cNvPr id="46" name="Text 35"/>
          <p:cNvSpPr txBox="1"/>
          <p:nvPr/>
        </p:nvSpPr>
        <p:spPr>
          <a:xfrm>
            <a:off x="9486900" y="636239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セルフサービス分析</a:t>
            </a:r>
            <a:endParaRPr lang="en-US" sz="1200" dirty="0"/>
          </a:p>
        </p:txBody>
      </p:sp>
      <p:pic>
        <p:nvPicPr>
          <p:cNvPr id="47" name="Image 9" descr="preencoded.png"/>
          <p:cNvPicPr>
            <a:picLocks noChangeAspect="1"/>
          </p:cNvPicPr>
          <p:nvPr/>
        </p:nvPicPr>
        <p:blipFill>
          <a:blip r:embed="rId13"/>
          <a:srcRect/>
          <a:stretch/>
        </p:blipFill>
        <p:spPr>
          <a:xfrm>
            <a:off x="6476695" y="6772046"/>
            <a:ext cx="133502" cy="133502"/>
          </a:xfrm>
          <a:prstGeom prst="rect">
            <a:avLst/>
          </a:prstGeom>
        </p:spPr>
      </p:pic>
      <p:sp>
        <p:nvSpPr>
          <p:cNvPr id="48" name="Text 36"/>
          <p:cNvSpPr txBox="1"/>
          <p:nvPr/>
        </p:nvSpPr>
        <p:spPr>
          <a:xfrm>
            <a:off x="6648602" y="6743700"/>
            <a:ext cx="240578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Unity Catalog公式ドキュメントを参照</a:t>
            </a:r>
            <a:endParaRPr lang="en-US" sz="1000" dirty="0"/>
          </a:p>
        </p:txBody>
      </p:sp>
      <p:sp>
        <p:nvSpPr>
          <p:cNvPr id="49" name="Text 3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24 / 55</a:t>
            </a:r>
            <a:endParaRPr lang="en-US" sz="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51952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第4部 データアーキテクチャとパイプライン</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686861"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第4部 データアーキテクチャとパイプライン</a:t>
            </a:r>
            <a:endParaRPr lang="en-US" sz="2700" dirty="0"/>
          </a:p>
        </p:txBody>
      </p:sp>
      <p:sp>
        <p:nvSpPr>
          <p:cNvPr id="7" name="Text 5"/>
          <p:cNvSpPr txBox="1"/>
          <p:nvPr/>
        </p:nvSpPr>
        <p:spPr>
          <a:xfrm>
            <a:off x="304495" y="1914754"/>
            <a:ext cx="3557930" cy="1047902"/>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モダンデータパイプライン全体像と構成の流れを解説します。メダリオンアーキテクチャを中心に、効率的なデータ変換と管理手法を学びましょう。</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l="-1648" r="-1648"/>
          <a:stretch/>
        </p:blipFill>
        <p:spPr>
          <a:xfrm>
            <a:off x="448056" y="6534302"/>
            <a:ext cx="171907"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2905963"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メダリオンアーキテクチャ</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597603" y="1600200"/>
            <a:ext cx="26956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メダリオンアーキテクチャの基本概念</a:t>
            </a:r>
            <a:endParaRPr lang="en-US" sz="1200" dirty="0"/>
          </a:p>
        </p:txBody>
      </p:sp>
      <p:sp>
        <p:nvSpPr>
          <p:cNvPr id="14" name="Text 11"/>
          <p:cNvSpPr txBox="1"/>
          <p:nvPr/>
        </p:nvSpPr>
        <p:spPr>
          <a:xfrm>
            <a:off x="4597603" y="1904695"/>
            <a:ext cx="22960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Bronze層：生データの取り込み</a:t>
            </a:r>
            <a:endParaRPr lang="en-US" sz="1200" dirty="0"/>
          </a:p>
        </p:txBody>
      </p:sp>
      <p:sp>
        <p:nvSpPr>
          <p:cNvPr id="15" name="Text 12"/>
          <p:cNvSpPr txBox="1"/>
          <p:nvPr/>
        </p:nvSpPr>
        <p:spPr>
          <a:xfrm>
            <a:off x="4597603" y="2210105"/>
            <a:ext cx="26481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Silver層：データクレンジングと統合</a:t>
            </a:r>
            <a:endParaRPr lang="en-US" sz="1200" dirty="0"/>
          </a:p>
        </p:txBody>
      </p:sp>
      <p:sp>
        <p:nvSpPr>
          <p:cNvPr id="16" name="Text 13"/>
          <p:cNvSpPr txBox="1"/>
          <p:nvPr/>
        </p:nvSpPr>
        <p:spPr>
          <a:xfrm>
            <a:off x="4597603" y="2514600"/>
            <a:ext cx="24387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Gold層：ビジネス準備済みデータ</a:t>
            </a:r>
            <a:endParaRPr lang="en-US" sz="1200" dirty="0"/>
          </a:p>
        </p:txBody>
      </p:sp>
      <p:sp>
        <p:nvSpPr>
          <p:cNvPr id="17" name="Text 14"/>
          <p:cNvSpPr txBox="1"/>
          <p:nvPr/>
        </p:nvSpPr>
        <p:spPr>
          <a:xfrm>
            <a:off x="4597603" y="2819095"/>
            <a:ext cx="17721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Lakeの特徴と利点</a:t>
            </a:r>
            <a:endParaRPr lang="en-US" sz="1200" dirty="0"/>
          </a:p>
        </p:txBody>
      </p:sp>
      <p:sp>
        <p:nvSpPr>
          <p:cNvPr id="18" name="Text 15"/>
          <p:cNvSpPr txBox="1"/>
          <p:nvPr/>
        </p:nvSpPr>
        <p:spPr>
          <a:xfrm>
            <a:off x="8432597" y="1600200"/>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トランザクション保証</a:t>
            </a:r>
            <a:endParaRPr lang="en-US" sz="1200" dirty="0"/>
          </a:p>
        </p:txBody>
      </p:sp>
      <p:sp>
        <p:nvSpPr>
          <p:cNvPr id="19" name="Text 16"/>
          <p:cNvSpPr txBox="1"/>
          <p:nvPr/>
        </p:nvSpPr>
        <p:spPr>
          <a:xfrm>
            <a:off x="8432597" y="1904695"/>
            <a:ext cx="1038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スキーマ進化</a:t>
            </a:r>
            <a:endParaRPr lang="en-US" sz="1200" dirty="0"/>
          </a:p>
        </p:txBody>
      </p:sp>
      <p:sp>
        <p:nvSpPr>
          <p:cNvPr id="20" name="Text 17"/>
          <p:cNvSpPr txBox="1"/>
          <p:nvPr/>
        </p:nvSpPr>
        <p:spPr>
          <a:xfrm>
            <a:off x="8432597" y="221010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タイムトラベル（履歴管理）</a:t>
            </a:r>
            <a:endParaRPr lang="en-US" sz="1200" dirty="0"/>
          </a:p>
        </p:txBody>
      </p:sp>
      <p:sp>
        <p:nvSpPr>
          <p:cNvPr id="21" name="Text 18"/>
          <p:cNvSpPr txBox="1"/>
          <p:nvPr/>
        </p:nvSpPr>
        <p:spPr>
          <a:xfrm>
            <a:off x="8432597" y="2514600"/>
            <a:ext cx="1038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クエリ最適化</a:t>
            </a:r>
            <a:endParaRPr lang="en-US" sz="1200" dirty="0"/>
          </a:p>
        </p:txBody>
      </p:sp>
      <p:sp>
        <p:nvSpPr>
          <p:cNvPr id="22" name="Text 19"/>
          <p:cNvSpPr txBox="1"/>
          <p:nvPr/>
        </p:nvSpPr>
        <p:spPr>
          <a:xfrm>
            <a:off x="8432597" y="2819095"/>
            <a:ext cx="22009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Parquet形式とメタデータ管理</a:t>
            </a:r>
            <a:endParaRPr lang="en-US" sz="1200" dirty="0"/>
          </a:p>
        </p:txBody>
      </p:sp>
      <p:sp>
        <p:nvSpPr>
          <p:cNvPr id="23" name="Text 20"/>
          <p:cNvSpPr txBox="1"/>
          <p:nvPr/>
        </p:nvSpPr>
        <p:spPr>
          <a:xfrm>
            <a:off x="4444898" y="3409798"/>
            <a:ext cx="2686507"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データ処理パイプライン</a:t>
            </a:r>
            <a:endParaRPr lang="en-US" sz="1800" dirty="0"/>
          </a:p>
        </p:txBody>
      </p:sp>
      <p:sp>
        <p:nvSpPr>
          <p:cNvPr id="24" name="Shape 21"/>
          <p:cNvSpPr/>
          <p:nvPr/>
        </p:nvSpPr>
        <p:spPr>
          <a:xfrm>
            <a:off x="4444898" y="3771900"/>
            <a:ext cx="609905" cy="38405"/>
          </a:xfrm>
          <a:prstGeom prst="rect">
            <a:avLst/>
          </a:prstGeom>
          <a:solidFill>
            <a:srgbClr val="FF8A00"/>
          </a:solidFill>
          <a:ln/>
        </p:spPr>
        <p:txBody>
          <a:bodyPr/>
          <a:lstStyle/>
          <a:p>
            <a:endParaRPr lang="ja-JP" altLang="en-US"/>
          </a:p>
        </p:txBody>
      </p:sp>
      <p:sp>
        <p:nvSpPr>
          <p:cNvPr id="25" name="Text 22"/>
          <p:cNvSpPr txBox="1"/>
          <p:nvPr/>
        </p:nvSpPr>
        <p:spPr>
          <a:xfrm>
            <a:off x="4597603" y="4114800"/>
            <a:ext cx="19531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ストリーミングデータ処理</a:t>
            </a:r>
            <a:endParaRPr lang="en-US" sz="1200" dirty="0"/>
          </a:p>
        </p:txBody>
      </p:sp>
      <p:sp>
        <p:nvSpPr>
          <p:cNvPr id="26" name="Text 23"/>
          <p:cNvSpPr txBox="1"/>
          <p:nvPr/>
        </p:nvSpPr>
        <p:spPr>
          <a:xfrm>
            <a:off x="4597603" y="441929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Structured Streamingの活用</a:t>
            </a:r>
            <a:endParaRPr lang="en-US" sz="1200" dirty="0"/>
          </a:p>
        </p:txBody>
      </p:sp>
      <p:sp>
        <p:nvSpPr>
          <p:cNvPr id="27" name="Text 24"/>
          <p:cNvSpPr txBox="1"/>
          <p:nvPr/>
        </p:nvSpPr>
        <p:spPr>
          <a:xfrm>
            <a:off x="4597603" y="4724705"/>
            <a:ext cx="18004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バッチ処理パイプライン</a:t>
            </a:r>
            <a:endParaRPr lang="en-US" sz="1200" dirty="0"/>
          </a:p>
        </p:txBody>
      </p:sp>
      <p:sp>
        <p:nvSpPr>
          <p:cNvPr id="28" name="Text 25"/>
          <p:cNvSpPr txBox="1"/>
          <p:nvPr/>
        </p:nvSpPr>
        <p:spPr>
          <a:xfrm>
            <a:off x="4597603" y="5029200"/>
            <a:ext cx="24963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 Loaderによるデータ取り込み</a:t>
            </a:r>
            <a:endParaRPr lang="en-US" sz="1200" dirty="0"/>
          </a:p>
        </p:txBody>
      </p:sp>
      <p:sp>
        <p:nvSpPr>
          <p:cNvPr id="29" name="Text 26"/>
          <p:cNvSpPr txBox="1"/>
          <p:nvPr/>
        </p:nvSpPr>
        <p:spPr>
          <a:xfrm>
            <a:off x="8432597" y="4114800"/>
            <a:ext cx="22576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多様なデータフォーマット対応</a:t>
            </a:r>
            <a:endParaRPr lang="en-US" sz="1200" dirty="0"/>
          </a:p>
        </p:txBody>
      </p:sp>
      <p:sp>
        <p:nvSpPr>
          <p:cNvPr id="30" name="Text 27"/>
          <p:cNvSpPr txBox="1"/>
          <p:nvPr/>
        </p:nvSpPr>
        <p:spPr>
          <a:xfrm>
            <a:off x="8432597" y="4419295"/>
            <a:ext cx="21150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Iceberg, Hudiの互換性</a:t>
            </a:r>
            <a:endParaRPr lang="en-US" sz="1200" dirty="0"/>
          </a:p>
        </p:txBody>
      </p:sp>
      <p:sp>
        <p:nvSpPr>
          <p:cNvPr id="31" name="Text 28"/>
          <p:cNvSpPr txBox="1"/>
          <p:nvPr/>
        </p:nvSpPr>
        <p:spPr>
          <a:xfrm>
            <a:off x="8432597" y="4724705"/>
            <a:ext cx="26956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データ共有とDatabricks Marketplace</a:t>
            </a:r>
            <a:endParaRPr lang="en-US" sz="1200" dirty="0"/>
          </a:p>
        </p:txBody>
      </p:sp>
      <p:sp>
        <p:nvSpPr>
          <p:cNvPr id="32" name="Text 29"/>
          <p:cNvSpPr txBox="1"/>
          <p:nvPr/>
        </p:nvSpPr>
        <p:spPr>
          <a:xfrm>
            <a:off x="8432597" y="5029200"/>
            <a:ext cx="18388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Sharingの活用事例</a:t>
            </a:r>
            <a:endParaRPr lang="en-US" sz="1200" dirty="0"/>
          </a:p>
        </p:txBody>
      </p:sp>
      <p:sp>
        <p:nvSpPr>
          <p:cNvPr id="33" name="Shape 30"/>
          <p:cNvSpPr/>
          <p:nvPr/>
        </p:nvSpPr>
        <p:spPr>
          <a:xfrm>
            <a:off x="4444898" y="5715000"/>
            <a:ext cx="7372807" cy="838505"/>
          </a:xfrm>
          <a:prstGeom prst="roundRect">
            <a:avLst>
              <a:gd name="adj" fmla="val 9914"/>
            </a:avLst>
          </a:prstGeom>
          <a:solidFill>
            <a:srgbClr val="F3F4F6"/>
          </a:solidFill>
          <a:ln/>
        </p:spPr>
        <p:txBody>
          <a:bodyPr/>
          <a:lstStyle/>
          <a:p>
            <a:endParaRPr lang="ja-JP" altLang="en-US"/>
          </a:p>
        </p:txBody>
      </p:sp>
      <p:sp>
        <p:nvSpPr>
          <p:cNvPr id="34" name="Shape 31"/>
          <p:cNvSpPr/>
          <p:nvPr/>
        </p:nvSpPr>
        <p:spPr>
          <a:xfrm>
            <a:off x="4444898" y="5715000"/>
            <a:ext cx="38405" cy="838505"/>
          </a:xfrm>
          <a:prstGeom prst="rect">
            <a:avLst/>
          </a:prstGeom>
          <a:solidFill>
            <a:srgbClr val="1B5FA7"/>
          </a:solidFill>
          <a:ln/>
        </p:spPr>
        <p:txBody>
          <a:bodyPr/>
          <a:lstStyle/>
          <a:p>
            <a:endParaRPr lang="ja-JP" altLang="en-US"/>
          </a:p>
        </p:txBody>
      </p:sp>
      <p:sp>
        <p:nvSpPr>
          <p:cNvPr id="35" name="Text 32"/>
          <p:cNvSpPr txBox="1"/>
          <p:nvPr/>
        </p:nvSpPr>
        <p:spPr>
          <a:xfrm>
            <a:off x="4597603" y="5829300"/>
            <a:ext cx="7148779" cy="381305"/>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このセクションでは、Databricksが推奨するメダリオンアーキテクチャの実装方法と、そのメリットを詳しく解説します。特に、データの品質向上プロセスと各層の役割に焦点を当てています。</a:t>
            </a:r>
            <a:endParaRPr lang="en-US" sz="1000" dirty="0"/>
          </a:p>
        </p:txBody>
      </p:sp>
      <p:sp>
        <p:nvSpPr>
          <p:cNvPr id="36" name="Text 33"/>
          <p:cNvSpPr txBox="1"/>
          <p:nvPr/>
        </p:nvSpPr>
        <p:spPr>
          <a:xfrm>
            <a:off x="4597603" y="6248095"/>
            <a:ext cx="500177"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詳細は</a:t>
            </a:r>
            <a:endParaRPr lang="en-US" sz="1000" dirty="0"/>
          </a:p>
        </p:txBody>
      </p:sp>
      <p:sp>
        <p:nvSpPr>
          <p:cNvPr id="37" name="Text 34"/>
          <p:cNvSpPr txBox="1"/>
          <p:nvPr/>
        </p:nvSpPr>
        <p:spPr>
          <a:xfrm>
            <a:off x="4997196" y="6248095"/>
            <a:ext cx="1167689"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hlinkClick r:id="rId4"/>
              </a:rPr>
              <a:t>公式ドキュメント</a:t>
            </a:r>
            <a:endParaRPr lang="en-US" sz="1000" dirty="0"/>
          </a:p>
        </p:txBody>
      </p:sp>
      <p:sp>
        <p:nvSpPr>
          <p:cNvPr id="38" name="Text 35"/>
          <p:cNvSpPr txBox="1"/>
          <p:nvPr/>
        </p:nvSpPr>
        <p:spPr>
          <a:xfrm>
            <a:off x="6064301" y="6248095"/>
            <a:ext cx="1300277"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をご参照ください。</a:t>
            </a:r>
            <a:endParaRPr lang="en-US"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2191695" cy="77724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51952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第4部 データアーキテクチャとパイプライン</a:t>
            </a:r>
            <a:endParaRPr lang="en-US" sz="1300" dirty="0"/>
          </a:p>
        </p:txBody>
      </p:sp>
      <p:sp>
        <p:nvSpPr>
          <p:cNvPr id="5" name="Text 3"/>
          <p:cNvSpPr txBox="1"/>
          <p:nvPr/>
        </p:nvSpPr>
        <p:spPr>
          <a:xfrm>
            <a:off x="304495" y="647395"/>
            <a:ext cx="4196182"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メダリオンアーキテクチャとは</a:t>
            </a:r>
            <a:endParaRPr lang="en-US" sz="2200" dirty="0"/>
          </a:p>
        </p:txBody>
      </p:sp>
      <p:sp>
        <p:nvSpPr>
          <p:cNvPr id="6" name="Shape 4"/>
          <p:cNvSpPr/>
          <p:nvPr/>
        </p:nvSpPr>
        <p:spPr>
          <a:xfrm>
            <a:off x="4514393" y="838505"/>
            <a:ext cx="7381951" cy="38405"/>
          </a:xfrm>
          <a:prstGeom prst="rect">
            <a:avLst/>
          </a:prstGeom>
          <a:solidFill>
            <a:srgbClr val="FF8A00"/>
          </a:solidFill>
          <a:ln/>
        </p:spPr>
        <p:txBody>
          <a:bodyPr/>
          <a:lstStyle/>
          <a:p>
            <a:endParaRPr lang="ja-JP" altLang="en-US"/>
          </a:p>
        </p:txBody>
      </p:sp>
      <p:sp>
        <p:nvSpPr>
          <p:cNvPr id="7" name="Shape 5"/>
          <p:cNvSpPr/>
          <p:nvPr/>
        </p:nvSpPr>
        <p:spPr>
          <a:xfrm>
            <a:off x="304495" y="1333195"/>
            <a:ext cx="11582705" cy="4190695"/>
          </a:xfrm>
          <a:prstGeom prst="roundRect">
            <a:avLst>
              <a:gd name="adj" fmla="val 397"/>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8" name="Image 0" descr="https://page.gensparksite.com/slides_images/0a8f63f2c23da27996530620cea5a482.png"/>
          <p:cNvPicPr>
            <a:picLocks noChangeAspect="1"/>
          </p:cNvPicPr>
          <p:nvPr/>
        </p:nvPicPr>
        <p:blipFill>
          <a:blip r:embed="rId3"/>
          <a:srcRect t="16248" b="16248"/>
          <a:stretch/>
        </p:blipFill>
        <p:spPr>
          <a:xfrm>
            <a:off x="457200" y="1485900"/>
            <a:ext cx="11277295" cy="3657600"/>
          </a:xfrm>
          <a:prstGeom prst="rect">
            <a:avLst/>
          </a:prstGeom>
        </p:spPr>
      </p:pic>
      <p:sp>
        <p:nvSpPr>
          <p:cNvPr id="9" name="Text 6"/>
          <p:cNvSpPr txBox="1"/>
          <p:nvPr/>
        </p:nvSpPr>
        <p:spPr>
          <a:xfrm>
            <a:off x="7442302" y="5210251"/>
            <a:ext cx="1810512" cy="162763"/>
          </a:xfrm>
          <a:prstGeom prst="rect">
            <a:avLst/>
          </a:prstGeom>
          <a:noFill/>
          <a:ln/>
        </p:spPr>
        <p:txBody>
          <a:bodyPr wrap="square" lIns="0" tIns="0" rIns="0" bIns="0" rtlCol="0" anchor="ctr"/>
          <a:lstStyle/>
          <a:p>
            <a:pPr marL="0" indent="0" algn="r">
              <a:buNone/>
            </a:pPr>
            <a:r>
              <a:rPr lang="en-US" sz="900" dirty="0">
                <a:solidFill>
                  <a:srgbClr val="6B7280"/>
                </a:solidFill>
                <a:latin typeface="Noto Sans JP" pitchFamily="34" charset="0"/>
                <a:ea typeface="Noto Sans JP" pitchFamily="34" charset="-122"/>
                <a:cs typeface="Noto Sans JP" pitchFamily="34" charset="-120"/>
              </a:rPr>
              <a:t>画像出典: </a:t>
            </a:r>
            <a:r>
              <a:rPr lang="en-US" sz="900" dirty="0" err="1">
                <a:solidFill>
                  <a:srgbClr val="6B7280"/>
                </a:solidFill>
                <a:latin typeface="Noto Sans JP" pitchFamily="34" charset="0"/>
                <a:ea typeface="Noto Sans JP" pitchFamily="34" charset="-122"/>
                <a:cs typeface="Noto Sans JP" pitchFamily="34" charset="-120"/>
                <a:hlinkClick r:id="rId4"/>
              </a:rPr>
              <a:t>Databricks公式サイト</a:t>
            </a:r>
            <a:endParaRPr lang="en-US" sz="900" dirty="0"/>
          </a:p>
        </p:txBody>
      </p:sp>
      <p:sp>
        <p:nvSpPr>
          <p:cNvPr id="11" name="Shape 8"/>
          <p:cNvSpPr/>
          <p:nvPr/>
        </p:nvSpPr>
        <p:spPr>
          <a:xfrm>
            <a:off x="304495" y="5829300"/>
            <a:ext cx="11582705" cy="1257300"/>
          </a:xfrm>
          <a:prstGeom prst="roundRect">
            <a:avLst>
              <a:gd name="adj" fmla="val 4408"/>
            </a:avLst>
          </a:prstGeom>
          <a:solidFill>
            <a:srgbClr val="E7EFF8"/>
          </a:solidFill>
          <a:ln/>
        </p:spPr>
        <p:txBody>
          <a:bodyPr/>
          <a:lstStyle/>
          <a:p>
            <a:endParaRPr lang="ja-JP" altLang="en-US"/>
          </a:p>
        </p:txBody>
      </p:sp>
      <p:sp>
        <p:nvSpPr>
          <p:cNvPr id="12" name="Shape 9"/>
          <p:cNvSpPr/>
          <p:nvPr/>
        </p:nvSpPr>
        <p:spPr>
          <a:xfrm>
            <a:off x="495605" y="6019495"/>
            <a:ext cx="457200" cy="457200"/>
          </a:xfrm>
          <a:prstGeom prst="roundRect">
            <a:avLst>
              <a:gd name="adj" fmla="val 200000"/>
            </a:avLst>
          </a:prstGeom>
          <a:solidFill>
            <a:srgbClr val="FF8A00"/>
          </a:solidFill>
          <a:ln/>
        </p:spPr>
        <p:txBody>
          <a:bodyPr/>
          <a:lstStyle/>
          <a:p>
            <a:endParaRPr lang="ja-JP" altLang="en-US"/>
          </a:p>
        </p:txBody>
      </p:sp>
      <p:pic>
        <p:nvPicPr>
          <p:cNvPr id="13" name="Image 1" descr="preencoded.png"/>
          <p:cNvPicPr>
            <a:picLocks noChangeAspect="1"/>
          </p:cNvPicPr>
          <p:nvPr/>
        </p:nvPicPr>
        <p:blipFill>
          <a:blip r:embed="rId5"/>
          <a:srcRect l="-1282" r="-1282"/>
          <a:stretch/>
        </p:blipFill>
        <p:spPr>
          <a:xfrm>
            <a:off x="614477" y="6152998"/>
            <a:ext cx="219456" cy="190195"/>
          </a:xfrm>
          <a:prstGeom prst="rect">
            <a:avLst/>
          </a:prstGeom>
        </p:spPr>
      </p:pic>
      <p:sp>
        <p:nvSpPr>
          <p:cNvPr id="14" name="Text 10"/>
          <p:cNvSpPr txBox="1"/>
          <p:nvPr/>
        </p:nvSpPr>
        <p:spPr>
          <a:xfrm>
            <a:off x="1104595" y="6029554"/>
            <a:ext cx="10692079"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メダリオンアーキテクチャはBronze（生データ）、Silver（検証済みデータ）、Gold（ビジネス準備済みデータ）の3層でデータを段階的に洗練していくデータレイクハウスの基本設計パターンです。</a:t>
            </a:r>
            <a:endParaRPr lang="en-US" sz="1300" dirty="0"/>
          </a:p>
        </p:txBody>
      </p:sp>
      <p:pic>
        <p:nvPicPr>
          <p:cNvPr id="15" name="Image 2" descr="preencoded.png"/>
          <p:cNvPicPr>
            <a:picLocks noChangeAspect="1"/>
          </p:cNvPicPr>
          <p:nvPr/>
        </p:nvPicPr>
        <p:blipFill>
          <a:blip r:embed="rId6"/>
          <a:srcRect t="-43" b="-43"/>
          <a:stretch/>
        </p:blipFill>
        <p:spPr>
          <a:xfrm>
            <a:off x="1104595" y="6705295"/>
            <a:ext cx="133502" cy="152705"/>
          </a:xfrm>
          <a:prstGeom prst="rect">
            <a:avLst/>
          </a:prstGeom>
        </p:spPr>
      </p:pic>
      <p:sp>
        <p:nvSpPr>
          <p:cNvPr id="16" name="Text 11"/>
          <p:cNvSpPr txBox="1"/>
          <p:nvPr/>
        </p:nvSpPr>
        <p:spPr>
          <a:xfrm>
            <a:off x="1314907" y="6667805"/>
            <a:ext cx="2371954"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Bronze: 生データをそのまま保存</a:t>
            </a:r>
            <a:endParaRPr lang="en-US" sz="1200" dirty="0"/>
          </a:p>
        </p:txBody>
      </p:sp>
      <p:pic>
        <p:nvPicPr>
          <p:cNvPr id="17" name="Image 3" descr="preencoded.png"/>
          <p:cNvPicPr>
            <a:picLocks noChangeAspect="1"/>
          </p:cNvPicPr>
          <p:nvPr/>
        </p:nvPicPr>
        <p:blipFill>
          <a:blip r:embed="rId7"/>
          <a:srcRect/>
          <a:stretch/>
        </p:blipFill>
        <p:spPr>
          <a:xfrm>
            <a:off x="3717036" y="6705295"/>
            <a:ext cx="152705" cy="152705"/>
          </a:xfrm>
          <a:prstGeom prst="rect">
            <a:avLst/>
          </a:prstGeom>
        </p:spPr>
      </p:pic>
      <p:sp>
        <p:nvSpPr>
          <p:cNvPr id="18" name="Text 12"/>
          <p:cNvSpPr txBox="1"/>
          <p:nvPr/>
        </p:nvSpPr>
        <p:spPr>
          <a:xfrm>
            <a:off x="3945636" y="6667805"/>
            <a:ext cx="242956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Silver: クレンジング・変換・結合</a:t>
            </a:r>
            <a:endParaRPr lang="en-US" sz="1200" dirty="0"/>
          </a:p>
        </p:txBody>
      </p:sp>
      <p:pic>
        <p:nvPicPr>
          <p:cNvPr id="19" name="Image 4" descr="preencoded.png"/>
          <p:cNvPicPr>
            <a:picLocks noChangeAspect="1"/>
          </p:cNvPicPr>
          <p:nvPr/>
        </p:nvPicPr>
        <p:blipFill>
          <a:blip r:embed="rId8"/>
          <a:srcRect/>
          <a:stretch/>
        </p:blipFill>
        <p:spPr>
          <a:xfrm>
            <a:off x="6405372" y="6705295"/>
            <a:ext cx="152705" cy="152705"/>
          </a:xfrm>
          <a:prstGeom prst="rect">
            <a:avLst/>
          </a:prstGeom>
        </p:spPr>
      </p:pic>
      <p:sp>
        <p:nvSpPr>
          <p:cNvPr id="20" name="Text 13"/>
          <p:cNvSpPr txBox="1"/>
          <p:nvPr/>
        </p:nvSpPr>
        <p:spPr>
          <a:xfrm>
            <a:off x="6633972" y="6667805"/>
            <a:ext cx="235275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Gold: ビジネスメトリクス・集計</a:t>
            </a:r>
            <a:endParaRPr lang="en-US" sz="1200" dirty="0"/>
          </a:p>
        </p:txBody>
      </p:sp>
      <p:pic>
        <p:nvPicPr>
          <p:cNvPr id="21" name="Image 5" descr="preencoded.png"/>
          <p:cNvPicPr>
            <a:picLocks noChangeAspect="1"/>
          </p:cNvPicPr>
          <p:nvPr/>
        </p:nvPicPr>
        <p:blipFill>
          <a:blip r:embed="rId9"/>
          <a:srcRect t="-43" b="-43"/>
          <a:stretch/>
        </p:blipFill>
        <p:spPr>
          <a:xfrm>
            <a:off x="9022385" y="6705295"/>
            <a:ext cx="133502" cy="152705"/>
          </a:xfrm>
          <a:prstGeom prst="rect">
            <a:avLst/>
          </a:prstGeom>
        </p:spPr>
      </p:pic>
      <p:sp>
        <p:nvSpPr>
          <p:cNvPr id="22" name="Text 14"/>
          <p:cNvSpPr txBox="1"/>
          <p:nvPr/>
        </p:nvSpPr>
        <p:spPr>
          <a:xfrm>
            <a:off x="9231782" y="6667805"/>
            <a:ext cx="247711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全層でDeltaトランザクション保証</a:t>
            </a:r>
            <a:endParaRPr lang="en-US" sz="1200" dirty="0"/>
          </a:p>
        </p:txBody>
      </p:sp>
      <p:pic>
        <p:nvPicPr>
          <p:cNvPr id="23" name="Image 6" descr="preencoded.png"/>
          <p:cNvPicPr>
            <a:picLocks noChangeAspect="1"/>
          </p:cNvPicPr>
          <p:nvPr/>
        </p:nvPicPr>
        <p:blipFill>
          <a:blip r:embed="rId10"/>
          <a:srcRect/>
          <a:stretch/>
        </p:blipFill>
        <p:spPr>
          <a:xfrm>
            <a:off x="304495" y="7324344"/>
            <a:ext cx="133502" cy="133502"/>
          </a:xfrm>
          <a:prstGeom prst="rect">
            <a:avLst/>
          </a:prstGeom>
        </p:spPr>
      </p:pic>
      <p:sp>
        <p:nvSpPr>
          <p:cNvPr id="24" name="Text 15"/>
          <p:cNvSpPr txBox="1"/>
          <p:nvPr/>
        </p:nvSpPr>
        <p:spPr>
          <a:xfrm>
            <a:off x="476402" y="7295998"/>
            <a:ext cx="4072738"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詳細はAzure Databricksメダリオンアーキテクチャ公式解説を参照</a:t>
            </a:r>
            <a:endParaRPr lang="en-US" sz="1000" dirty="0"/>
          </a:p>
        </p:txBody>
      </p:sp>
      <p:sp>
        <p:nvSpPr>
          <p:cNvPr id="25" name="Shape 16"/>
          <p:cNvSpPr/>
          <p:nvPr/>
        </p:nvSpPr>
        <p:spPr>
          <a:xfrm>
            <a:off x="10744200" y="7239305"/>
            <a:ext cx="304495" cy="304495"/>
          </a:xfrm>
          <a:prstGeom prst="roundRect">
            <a:avLst>
              <a:gd name="adj" fmla="val 300300"/>
            </a:avLst>
          </a:prstGeom>
          <a:solidFill>
            <a:srgbClr val="CD7F32"/>
          </a:solidFill>
          <a:ln/>
        </p:spPr>
        <p:txBody>
          <a:bodyPr/>
          <a:lstStyle/>
          <a:p>
            <a:endParaRPr lang="ja-JP" altLang="en-US"/>
          </a:p>
        </p:txBody>
      </p:sp>
      <p:pic>
        <p:nvPicPr>
          <p:cNvPr id="26" name="Image 7" descr="preencoded.png"/>
          <p:cNvPicPr>
            <a:picLocks noChangeAspect="1"/>
          </p:cNvPicPr>
          <p:nvPr/>
        </p:nvPicPr>
        <p:blipFill>
          <a:blip r:embed="rId11"/>
          <a:srcRect t="-1100" b="-1100"/>
          <a:stretch/>
        </p:blipFill>
        <p:spPr>
          <a:xfrm>
            <a:off x="10839298" y="7324344"/>
            <a:ext cx="114300" cy="133502"/>
          </a:xfrm>
          <a:prstGeom prst="rect">
            <a:avLst/>
          </a:prstGeom>
        </p:spPr>
      </p:pic>
      <p:sp>
        <p:nvSpPr>
          <p:cNvPr id="27" name="Shape 17"/>
          <p:cNvSpPr/>
          <p:nvPr/>
        </p:nvSpPr>
        <p:spPr>
          <a:xfrm>
            <a:off x="11162995" y="7239305"/>
            <a:ext cx="304495" cy="304495"/>
          </a:xfrm>
          <a:prstGeom prst="roundRect">
            <a:avLst>
              <a:gd name="adj" fmla="val 300300"/>
            </a:avLst>
          </a:prstGeom>
          <a:solidFill>
            <a:srgbClr val="C0C0C0"/>
          </a:solidFill>
          <a:ln/>
        </p:spPr>
        <p:txBody>
          <a:bodyPr/>
          <a:lstStyle/>
          <a:p>
            <a:endParaRPr lang="ja-JP" altLang="en-US"/>
          </a:p>
        </p:txBody>
      </p:sp>
      <p:pic>
        <p:nvPicPr>
          <p:cNvPr id="28" name="Image 8" descr="preencoded.png"/>
          <p:cNvPicPr>
            <a:picLocks noChangeAspect="1"/>
          </p:cNvPicPr>
          <p:nvPr/>
        </p:nvPicPr>
        <p:blipFill>
          <a:blip r:embed="rId12"/>
          <a:srcRect/>
          <a:stretch/>
        </p:blipFill>
        <p:spPr>
          <a:xfrm>
            <a:off x="11248949" y="7324344"/>
            <a:ext cx="133502" cy="133502"/>
          </a:xfrm>
          <a:prstGeom prst="rect">
            <a:avLst/>
          </a:prstGeom>
        </p:spPr>
      </p:pic>
      <p:sp>
        <p:nvSpPr>
          <p:cNvPr id="29" name="Shape 18"/>
          <p:cNvSpPr/>
          <p:nvPr/>
        </p:nvSpPr>
        <p:spPr>
          <a:xfrm>
            <a:off x="11582705" y="7239305"/>
            <a:ext cx="304495" cy="304495"/>
          </a:xfrm>
          <a:prstGeom prst="roundRect">
            <a:avLst>
              <a:gd name="adj" fmla="val 300300"/>
            </a:avLst>
          </a:prstGeom>
          <a:solidFill>
            <a:srgbClr val="FFD700"/>
          </a:solidFill>
          <a:ln/>
        </p:spPr>
        <p:txBody>
          <a:bodyPr/>
          <a:lstStyle/>
          <a:p>
            <a:endParaRPr lang="ja-JP" altLang="en-US"/>
          </a:p>
        </p:txBody>
      </p:sp>
      <p:pic>
        <p:nvPicPr>
          <p:cNvPr id="30" name="Image 9" descr="preencoded.png"/>
          <p:cNvPicPr>
            <a:picLocks noChangeAspect="1"/>
          </p:cNvPicPr>
          <p:nvPr/>
        </p:nvPicPr>
        <p:blipFill>
          <a:blip r:embed="rId13"/>
          <a:srcRect/>
          <a:stretch/>
        </p:blipFill>
        <p:spPr>
          <a:xfrm>
            <a:off x="11667744" y="7324344"/>
            <a:ext cx="133502" cy="133502"/>
          </a:xfrm>
          <a:prstGeom prst="rect">
            <a:avLst/>
          </a:prstGeom>
        </p:spPr>
      </p:pic>
      <p:sp>
        <p:nvSpPr>
          <p:cNvPr id="31" name="Text 19"/>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26 / 55</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2191695" cy="69338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95982"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Bronze層：生データの取り込み</a:t>
            </a:r>
            <a:endParaRPr lang="en-US" sz="1300" dirty="0"/>
          </a:p>
        </p:txBody>
      </p:sp>
      <p:sp>
        <p:nvSpPr>
          <p:cNvPr id="5" name="Shape 3"/>
          <p:cNvSpPr/>
          <p:nvPr/>
        </p:nvSpPr>
        <p:spPr>
          <a:xfrm>
            <a:off x="1082650" y="1371600"/>
            <a:ext cx="3933749" cy="3886200"/>
          </a:xfrm>
          <a:prstGeom prst="roundRect">
            <a:avLst>
              <a:gd name="adj" fmla="val 461"/>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2e56641d37cffadbdf233920453dfbba.png"/>
          <p:cNvPicPr>
            <a:picLocks noChangeAspect="1"/>
          </p:cNvPicPr>
          <p:nvPr/>
        </p:nvPicPr>
        <p:blipFill>
          <a:blip r:embed="rId3"/>
          <a:srcRect t="12509" b="12509"/>
          <a:stretch/>
        </p:blipFill>
        <p:spPr>
          <a:xfrm>
            <a:off x="1235354" y="1524305"/>
            <a:ext cx="3629254" cy="3047695"/>
          </a:xfrm>
          <a:prstGeom prst="rect">
            <a:avLst/>
          </a:prstGeom>
        </p:spPr>
      </p:pic>
      <p:sp>
        <p:nvSpPr>
          <p:cNvPr id="7" name="Text 4"/>
          <p:cNvSpPr txBox="1"/>
          <p:nvPr/>
        </p:nvSpPr>
        <p:spPr>
          <a:xfrm>
            <a:off x="1235354" y="4724705"/>
            <a:ext cx="37298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メダリオンアーキテクチャのBronze層（生データ取り込み）</a:t>
            </a:r>
            <a:endParaRPr lang="en-US" sz="1000" dirty="0"/>
          </a:p>
        </p:txBody>
      </p:sp>
      <p:sp>
        <p:nvSpPr>
          <p:cNvPr id="8" name="Text 5"/>
          <p:cNvSpPr txBox="1"/>
          <p:nvPr/>
        </p:nvSpPr>
        <p:spPr>
          <a:xfrm>
            <a:off x="2349094" y="49432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08783" y="4943246"/>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Databricks公式サイト</a:t>
            </a:r>
            <a:endParaRPr lang="en-US" sz="900" dirty="0"/>
          </a:p>
        </p:txBody>
      </p:sp>
      <p:sp>
        <p:nvSpPr>
          <p:cNvPr id="10" name="Shape 7"/>
          <p:cNvSpPr/>
          <p:nvPr/>
        </p:nvSpPr>
        <p:spPr>
          <a:xfrm>
            <a:off x="2210105" y="5562295"/>
            <a:ext cx="457200" cy="457200"/>
          </a:xfrm>
          <a:prstGeom prst="roundRect">
            <a:avLst>
              <a:gd name="adj" fmla="val 200000"/>
            </a:avLst>
          </a:prstGeom>
          <a:solidFill>
            <a:srgbClr val="CD7F32"/>
          </a:solidFill>
          <a:ln/>
        </p:spPr>
        <p:txBody>
          <a:bodyPr/>
          <a:lstStyle/>
          <a:p>
            <a:endParaRPr lang="ja-JP" altLang="en-US"/>
          </a:p>
        </p:txBody>
      </p:sp>
      <p:pic>
        <p:nvPicPr>
          <p:cNvPr id="11" name="Image 1" descr="preencoded.png"/>
          <p:cNvPicPr>
            <a:picLocks noChangeAspect="1"/>
          </p:cNvPicPr>
          <p:nvPr/>
        </p:nvPicPr>
        <p:blipFill>
          <a:blip r:embed="rId5"/>
          <a:srcRect l="-1648" r="-1648"/>
          <a:stretch/>
        </p:blipFill>
        <p:spPr>
          <a:xfrm>
            <a:off x="2352751" y="5695798"/>
            <a:ext cx="171907" cy="190195"/>
          </a:xfrm>
          <a:prstGeom prst="rect">
            <a:avLst/>
          </a:prstGeom>
        </p:spPr>
      </p:pic>
      <p:sp>
        <p:nvSpPr>
          <p:cNvPr id="12" name="Shape 8"/>
          <p:cNvSpPr/>
          <p:nvPr/>
        </p:nvSpPr>
        <p:spPr>
          <a:xfrm>
            <a:off x="2819095" y="5562295"/>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52598" y="5695798"/>
            <a:ext cx="190195" cy="190195"/>
          </a:xfrm>
          <a:prstGeom prst="rect">
            <a:avLst/>
          </a:prstGeom>
        </p:spPr>
      </p:pic>
      <p:sp>
        <p:nvSpPr>
          <p:cNvPr id="14" name="Shape 9"/>
          <p:cNvSpPr/>
          <p:nvPr/>
        </p:nvSpPr>
        <p:spPr>
          <a:xfrm>
            <a:off x="3429000" y="5562295"/>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695798"/>
            <a:ext cx="190195" cy="190195"/>
          </a:xfrm>
          <a:prstGeom prst="rect">
            <a:avLst/>
          </a:prstGeom>
        </p:spPr>
      </p:pic>
      <p:sp>
        <p:nvSpPr>
          <p:cNvPr id="16" name="Text 10"/>
          <p:cNvSpPr txBox="1"/>
          <p:nvPr/>
        </p:nvSpPr>
        <p:spPr>
          <a:xfrm>
            <a:off x="6476695" y="800100"/>
            <a:ext cx="4053535"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Bronze層：生データレイヤー</a:t>
            </a:r>
            <a:endParaRPr lang="en-US" sz="2200" dirty="0"/>
          </a:p>
        </p:txBody>
      </p:sp>
      <p:sp>
        <p:nvSpPr>
          <p:cNvPr id="17" name="Shape 11"/>
          <p:cNvSpPr/>
          <p:nvPr/>
        </p:nvSpPr>
        <p:spPr>
          <a:xfrm>
            <a:off x="6476695" y="1410005"/>
            <a:ext cx="609905" cy="38405"/>
          </a:xfrm>
          <a:prstGeom prst="rect">
            <a:avLst/>
          </a:prstGeom>
          <a:solidFill>
            <a:srgbClr val="CD7F32"/>
          </a:solidFill>
          <a:ln/>
        </p:spPr>
        <p:txBody>
          <a:bodyPr/>
          <a:lstStyle/>
          <a:p>
            <a:endParaRPr lang="ja-JP" altLang="en-US"/>
          </a:p>
        </p:txBody>
      </p:sp>
      <p:sp>
        <p:nvSpPr>
          <p:cNvPr id="18" name="Text 12"/>
          <p:cNvSpPr txBox="1"/>
          <p:nvPr/>
        </p:nvSpPr>
        <p:spPr>
          <a:xfrm>
            <a:off x="6476695" y="1676095"/>
            <a:ext cx="5362956"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Bronze層はメダリオンアーキテクチャの最初のステージで、外部ソースからの生データをそのまま取り込み保存する領域です。これは「Single Source of Truth」として機能し、後続の処理のための基盤となります。</a:t>
            </a:r>
            <a:endParaRPr lang="en-US" sz="1200" dirty="0"/>
          </a:p>
        </p:txBody>
      </p:sp>
      <p:sp>
        <p:nvSpPr>
          <p:cNvPr id="19" name="Text 13"/>
          <p:cNvSpPr txBox="1"/>
          <p:nvPr/>
        </p:nvSpPr>
        <p:spPr>
          <a:xfrm>
            <a:off x="6705295" y="2514600"/>
            <a:ext cx="52102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取り込みデータの種類：ログデータ、IoTセンサーデータ、CRMシステム、ERPシステム、トランザクションデータなど</a:t>
            </a:r>
            <a:endParaRPr lang="en-US" sz="1200" dirty="0"/>
          </a:p>
        </p:txBody>
      </p:sp>
      <p:sp>
        <p:nvSpPr>
          <p:cNvPr id="20" name="Text 14"/>
          <p:cNvSpPr txBox="1"/>
          <p:nvPr/>
        </p:nvSpPr>
        <p:spPr>
          <a:xfrm>
            <a:off x="6705295" y="3086100"/>
            <a:ext cx="5162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データフォーマット：JSON、CSV、XML、Avro、Parquet、画像、動画など様々な形式</a:t>
            </a:r>
            <a:endParaRPr lang="en-US" sz="1200" dirty="0"/>
          </a:p>
        </p:txBody>
      </p:sp>
      <p:sp>
        <p:nvSpPr>
          <p:cNvPr id="21" name="Text 15"/>
          <p:cNvSpPr txBox="1"/>
          <p:nvPr/>
        </p:nvSpPr>
        <p:spPr>
          <a:xfrm>
            <a:off x="6705295" y="3657600"/>
            <a:ext cx="49816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取り込み手法：Auto Loader、Structured Streaming、Apache Kafka連携、JDBC/ODBC接続など</a:t>
            </a:r>
            <a:endParaRPr lang="en-US" sz="1200" dirty="0"/>
          </a:p>
        </p:txBody>
      </p:sp>
      <p:sp>
        <p:nvSpPr>
          <p:cNvPr id="22" name="Text 16"/>
          <p:cNvSpPr txBox="1"/>
          <p:nvPr/>
        </p:nvSpPr>
        <p:spPr>
          <a:xfrm>
            <a:off x="6705295" y="4229100"/>
            <a:ext cx="45436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スキーマ適用：最小限のスキーマ強制または推論スキーマの適用</a:t>
            </a:r>
            <a:endParaRPr lang="en-US" sz="1200" dirty="0"/>
          </a:p>
        </p:txBody>
      </p:sp>
      <p:sp>
        <p:nvSpPr>
          <p:cNvPr id="23" name="Shape 17"/>
          <p:cNvSpPr/>
          <p:nvPr/>
        </p:nvSpPr>
        <p:spPr>
          <a:xfrm>
            <a:off x="6476695" y="4610405"/>
            <a:ext cx="5333695" cy="1752905"/>
          </a:xfrm>
          <a:prstGeom prst="roundRect">
            <a:avLst>
              <a:gd name="adj" fmla="val 2268"/>
            </a:avLst>
          </a:prstGeom>
          <a:solidFill>
            <a:srgbClr val="FDF6E3"/>
          </a:solidFill>
          <a:ln/>
        </p:spPr>
        <p:txBody>
          <a:bodyPr/>
          <a:lstStyle/>
          <a:p>
            <a:endParaRPr lang="ja-JP" altLang="en-US"/>
          </a:p>
        </p:txBody>
      </p:sp>
      <p:sp>
        <p:nvSpPr>
          <p:cNvPr id="24" name="Text 18"/>
          <p:cNvSpPr txBox="1"/>
          <p:nvPr/>
        </p:nvSpPr>
        <p:spPr>
          <a:xfrm>
            <a:off x="6629400" y="4762195"/>
            <a:ext cx="2296058" cy="228600"/>
          </a:xfrm>
          <a:prstGeom prst="rect">
            <a:avLst/>
          </a:prstGeom>
          <a:noFill/>
          <a:ln/>
        </p:spPr>
        <p:txBody>
          <a:bodyPr wrap="square" lIns="0" tIns="0" rIns="0" bIns="0" rtlCol="0" anchor="ctr"/>
          <a:lstStyle/>
          <a:p>
            <a:pPr marL="0" indent="0" algn="l">
              <a:buNone/>
            </a:pPr>
            <a:r>
              <a:rPr lang="en-US" sz="1200" dirty="0">
                <a:solidFill>
                  <a:srgbClr val="CD7F32"/>
                </a:solidFill>
                <a:latin typeface="Noto Sans JP" pitchFamily="34" charset="0"/>
                <a:ea typeface="Noto Sans JP" pitchFamily="34" charset="-122"/>
                <a:cs typeface="Noto Sans JP" pitchFamily="34" charset="-120"/>
              </a:rPr>
              <a:t>Bronze層のベストプラクティス</a:t>
            </a:r>
            <a:endParaRPr lang="en-US" sz="1200" dirty="0"/>
          </a:p>
        </p:txBody>
      </p:sp>
      <p:pic>
        <p:nvPicPr>
          <p:cNvPr id="25" name="Image 4" descr="preencoded.png"/>
          <p:cNvPicPr>
            <a:picLocks noChangeAspect="1"/>
          </p:cNvPicPr>
          <p:nvPr/>
        </p:nvPicPr>
        <p:blipFill>
          <a:blip r:embed="rId8"/>
          <a:srcRect/>
          <a:stretch/>
        </p:blipFill>
        <p:spPr>
          <a:xfrm>
            <a:off x="6629400" y="5105095"/>
            <a:ext cx="152705" cy="152705"/>
          </a:xfrm>
          <a:prstGeom prst="rect">
            <a:avLst/>
          </a:prstGeom>
        </p:spPr>
      </p:pic>
      <p:sp>
        <p:nvSpPr>
          <p:cNvPr id="26" name="Text 19"/>
          <p:cNvSpPr txBox="1"/>
          <p:nvPr/>
        </p:nvSpPr>
        <p:spPr>
          <a:xfrm>
            <a:off x="6858000" y="5067605"/>
            <a:ext cx="3620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データはそのまま取り込み、変換は最小限に抑える</a:t>
            </a:r>
            <a:endParaRPr lang="en-US" sz="1200" dirty="0"/>
          </a:p>
        </p:txBody>
      </p:sp>
      <p:pic>
        <p:nvPicPr>
          <p:cNvPr id="27" name="Image 5" descr="preencoded.png"/>
          <p:cNvPicPr>
            <a:picLocks noChangeAspect="1"/>
          </p:cNvPicPr>
          <p:nvPr/>
        </p:nvPicPr>
        <p:blipFill>
          <a:blip r:embed="rId8"/>
          <a:srcRect/>
          <a:stretch/>
        </p:blipFill>
        <p:spPr>
          <a:xfrm>
            <a:off x="6629400" y="5410505"/>
            <a:ext cx="152705" cy="152705"/>
          </a:xfrm>
          <a:prstGeom prst="rect">
            <a:avLst/>
          </a:prstGeom>
        </p:spPr>
      </p:pic>
      <p:sp>
        <p:nvSpPr>
          <p:cNvPr id="28" name="Text 20"/>
          <p:cNvSpPr txBox="1"/>
          <p:nvPr/>
        </p:nvSpPr>
        <p:spPr>
          <a:xfrm>
            <a:off x="6858000" y="5372100"/>
            <a:ext cx="36009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すべてのソースデータに取り込み時刻と出所を記録</a:t>
            </a:r>
            <a:endParaRPr lang="en-US" sz="1200" dirty="0"/>
          </a:p>
        </p:txBody>
      </p:sp>
      <p:pic>
        <p:nvPicPr>
          <p:cNvPr id="29" name="Image 6" descr="preencoded.png"/>
          <p:cNvPicPr>
            <a:picLocks noChangeAspect="1"/>
          </p:cNvPicPr>
          <p:nvPr/>
        </p:nvPicPr>
        <p:blipFill>
          <a:blip r:embed="rId8"/>
          <a:srcRect/>
          <a:stretch/>
        </p:blipFill>
        <p:spPr>
          <a:xfrm>
            <a:off x="6629400" y="5715000"/>
            <a:ext cx="152705" cy="152705"/>
          </a:xfrm>
          <a:prstGeom prst="rect">
            <a:avLst/>
          </a:prstGeom>
        </p:spPr>
      </p:pic>
      <p:sp>
        <p:nvSpPr>
          <p:cNvPr id="30" name="Text 21"/>
          <p:cNvSpPr txBox="1"/>
          <p:nvPr/>
        </p:nvSpPr>
        <p:spPr>
          <a:xfrm>
            <a:off x="6858000" y="5676595"/>
            <a:ext cx="44010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Lake形式でデータを保存し、ACIDトランザクション保証</a:t>
            </a:r>
            <a:endParaRPr lang="en-US" sz="1200" dirty="0"/>
          </a:p>
        </p:txBody>
      </p:sp>
      <p:pic>
        <p:nvPicPr>
          <p:cNvPr id="31" name="Image 7" descr="preencoded.png"/>
          <p:cNvPicPr>
            <a:picLocks noChangeAspect="1"/>
          </p:cNvPicPr>
          <p:nvPr/>
        </p:nvPicPr>
        <p:blipFill>
          <a:blip r:embed="rId8"/>
          <a:srcRect/>
          <a:stretch/>
        </p:blipFill>
        <p:spPr>
          <a:xfrm>
            <a:off x="6629400" y="6019495"/>
            <a:ext cx="152705" cy="152705"/>
          </a:xfrm>
          <a:prstGeom prst="rect">
            <a:avLst/>
          </a:prstGeom>
        </p:spPr>
      </p:pic>
      <p:sp>
        <p:nvSpPr>
          <p:cNvPr id="32" name="Text 22"/>
          <p:cNvSpPr txBox="1"/>
          <p:nvPr/>
        </p:nvSpPr>
        <p:spPr>
          <a:xfrm>
            <a:off x="6858000" y="5982005"/>
            <a:ext cx="31629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効率的なパーティショニング戦略を適用する</a:t>
            </a:r>
            <a:endParaRPr lang="en-US" sz="1200" dirty="0"/>
          </a:p>
        </p:txBody>
      </p:sp>
      <p:pic>
        <p:nvPicPr>
          <p:cNvPr id="33" name="Image 8" descr="preencoded.png"/>
          <p:cNvPicPr>
            <a:picLocks noChangeAspect="1"/>
          </p:cNvPicPr>
          <p:nvPr/>
        </p:nvPicPr>
        <p:blipFill>
          <a:blip r:embed="rId9"/>
          <a:srcRect/>
          <a:stretch/>
        </p:blipFill>
        <p:spPr>
          <a:xfrm>
            <a:off x="6476695" y="6391656"/>
            <a:ext cx="133502" cy="133502"/>
          </a:xfrm>
          <a:prstGeom prst="rect">
            <a:avLst/>
          </a:prstGeom>
        </p:spPr>
      </p:pic>
      <p:sp>
        <p:nvSpPr>
          <p:cNvPr id="34" name="Text 23"/>
          <p:cNvSpPr txBox="1"/>
          <p:nvPr/>
        </p:nvSpPr>
        <p:spPr>
          <a:xfrm>
            <a:off x="6648602" y="6362395"/>
            <a:ext cx="44723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Databricksメダリオンアーキテクチャのドキュメントを参照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27 / 55</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2055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第1部: イントロダクション</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400654"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第1部: イントロダクション</a:t>
            </a:r>
            <a:endParaRPr lang="en-US" sz="2700" dirty="0"/>
          </a:p>
        </p:txBody>
      </p:sp>
      <p:sp>
        <p:nvSpPr>
          <p:cNvPr id="7" name="Text 5"/>
          <p:cNvSpPr txBox="1"/>
          <p:nvPr/>
        </p:nvSpPr>
        <p:spPr>
          <a:xfrm>
            <a:off x="304495" y="1914754"/>
            <a:ext cx="3557930" cy="781812"/>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Databricksプラットフォームの基本概念と最新のデータインテリジェンス機能を紹介します。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37998" y="6534302"/>
            <a:ext cx="190195"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2457907"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このセクションの内容</a:t>
            </a:r>
            <a:endParaRPr lang="en-US" sz="1800" dirty="0"/>
          </a:p>
        </p:txBody>
      </p:sp>
      <p:sp>
        <p:nvSpPr>
          <p:cNvPr id="12" name="Shape 9"/>
          <p:cNvSpPr/>
          <p:nvPr/>
        </p:nvSpPr>
        <p:spPr>
          <a:xfrm>
            <a:off x="4597603" y="1371600"/>
            <a:ext cx="381305" cy="381305"/>
          </a:xfrm>
          <a:prstGeom prst="roundRect">
            <a:avLst>
              <a:gd name="adj" fmla="val 239808"/>
            </a:avLst>
          </a:prstGeom>
          <a:solidFill>
            <a:srgbClr val="1B5FA7"/>
          </a:solidFill>
          <a:ln/>
        </p:spPr>
        <p:txBody>
          <a:bodyPr/>
          <a:lstStyle/>
          <a:p>
            <a:endParaRPr lang="ja-JP" altLang="en-US"/>
          </a:p>
        </p:txBody>
      </p:sp>
      <p:pic>
        <p:nvPicPr>
          <p:cNvPr id="13" name="Image 1" descr="preencoded.png"/>
          <p:cNvPicPr>
            <a:picLocks noChangeAspect="1"/>
          </p:cNvPicPr>
          <p:nvPr/>
        </p:nvPicPr>
        <p:blipFill>
          <a:blip r:embed="rId4"/>
          <a:srcRect t="-100" b="-100"/>
          <a:stretch/>
        </p:blipFill>
        <p:spPr>
          <a:xfrm>
            <a:off x="4731106" y="1485900"/>
            <a:ext cx="114300" cy="152705"/>
          </a:xfrm>
          <a:prstGeom prst="rect">
            <a:avLst/>
          </a:prstGeom>
        </p:spPr>
      </p:pic>
      <p:sp>
        <p:nvSpPr>
          <p:cNvPr id="14" name="Text 10"/>
          <p:cNvSpPr txBox="1"/>
          <p:nvPr/>
        </p:nvSpPr>
        <p:spPr>
          <a:xfrm>
            <a:off x="5130698" y="1362456"/>
            <a:ext cx="1515161" cy="277063"/>
          </a:xfrm>
          <a:prstGeom prst="rect">
            <a:avLst/>
          </a:prstGeom>
          <a:noFill/>
          <a:ln/>
        </p:spPr>
        <p:txBody>
          <a:bodyPr wrap="square" lIns="0" tIns="0" rIns="0" bIns="0" rtlCol="0" anchor="ctr"/>
          <a:lstStyle/>
          <a:p>
            <a:pPr marL="0" indent="0" algn="l">
              <a:buNone/>
            </a:pPr>
            <a:r>
              <a:rPr lang="en-US" sz="1500" b="1" dirty="0">
                <a:solidFill>
                  <a:srgbClr val="000000"/>
                </a:solidFill>
                <a:latin typeface="Noto Sans JP" pitchFamily="34" charset="0"/>
                <a:ea typeface="Noto Sans JP" pitchFamily="34" charset="-122"/>
                <a:cs typeface="Noto Sans JP" pitchFamily="34" charset="-120"/>
              </a:rPr>
              <a:t>Databricksとは</a:t>
            </a:r>
            <a:endParaRPr lang="en-US" sz="1500" dirty="0"/>
          </a:p>
        </p:txBody>
      </p:sp>
      <p:sp>
        <p:nvSpPr>
          <p:cNvPr id="15" name="Text 11"/>
          <p:cNvSpPr txBox="1"/>
          <p:nvPr/>
        </p:nvSpPr>
        <p:spPr>
          <a:xfrm>
            <a:off x="5130698" y="1676095"/>
            <a:ext cx="52870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Databricksの概要、目的、そして企業のデータ活用を変革する基本的な役割</a:t>
            </a:r>
            <a:endParaRPr lang="en-US" sz="1200" dirty="0"/>
          </a:p>
        </p:txBody>
      </p:sp>
      <p:sp>
        <p:nvSpPr>
          <p:cNvPr id="16" name="Shape 12"/>
          <p:cNvSpPr/>
          <p:nvPr/>
        </p:nvSpPr>
        <p:spPr>
          <a:xfrm>
            <a:off x="4597603" y="2133295"/>
            <a:ext cx="381305" cy="381305"/>
          </a:xfrm>
          <a:prstGeom prst="roundRect">
            <a:avLst>
              <a:gd name="adj" fmla="val 239808"/>
            </a:avLst>
          </a:prstGeom>
          <a:solidFill>
            <a:srgbClr val="1B5FA7"/>
          </a:solidFill>
          <a:ln/>
        </p:spPr>
        <p:txBody>
          <a:bodyPr/>
          <a:lstStyle/>
          <a:p>
            <a:endParaRPr lang="ja-JP" altLang="en-US"/>
          </a:p>
        </p:txBody>
      </p:sp>
      <p:pic>
        <p:nvPicPr>
          <p:cNvPr id="17" name="Image 2" descr="preencoded.png"/>
          <p:cNvPicPr>
            <a:picLocks noChangeAspect="1"/>
          </p:cNvPicPr>
          <p:nvPr/>
        </p:nvPicPr>
        <p:blipFill>
          <a:blip r:embed="rId5"/>
          <a:srcRect/>
          <a:stretch/>
        </p:blipFill>
        <p:spPr>
          <a:xfrm>
            <a:off x="4711903" y="2247595"/>
            <a:ext cx="152705" cy="152705"/>
          </a:xfrm>
          <a:prstGeom prst="rect">
            <a:avLst/>
          </a:prstGeom>
        </p:spPr>
      </p:pic>
      <p:sp>
        <p:nvSpPr>
          <p:cNvPr id="18" name="Text 13"/>
          <p:cNvSpPr txBox="1"/>
          <p:nvPr/>
        </p:nvSpPr>
        <p:spPr>
          <a:xfrm>
            <a:off x="5130698" y="2124151"/>
            <a:ext cx="4325112" cy="277063"/>
          </a:xfrm>
          <a:prstGeom prst="rect">
            <a:avLst/>
          </a:prstGeom>
          <a:noFill/>
          <a:ln/>
        </p:spPr>
        <p:txBody>
          <a:bodyPr wrap="square" lIns="0" tIns="0" rIns="0" bIns="0" rtlCol="0" anchor="ctr"/>
          <a:lstStyle/>
          <a:p>
            <a:pPr marL="0" indent="0" algn="l">
              <a:buNone/>
            </a:pPr>
            <a:r>
              <a:rPr lang="en-US" sz="1500" b="1" dirty="0">
                <a:solidFill>
                  <a:srgbClr val="000000"/>
                </a:solidFill>
                <a:latin typeface="Noto Sans JP" pitchFamily="34" charset="0"/>
                <a:ea typeface="Noto Sans JP" pitchFamily="34" charset="-122"/>
                <a:cs typeface="Noto Sans JP" pitchFamily="34" charset="-120"/>
              </a:rPr>
              <a:t>データインテリジェンスプラットフォームの概念</a:t>
            </a:r>
            <a:endParaRPr lang="en-US" sz="1500" dirty="0"/>
          </a:p>
        </p:txBody>
      </p:sp>
      <p:sp>
        <p:nvSpPr>
          <p:cNvPr id="19" name="Text 14"/>
          <p:cNvSpPr txBox="1"/>
          <p:nvPr/>
        </p:nvSpPr>
        <p:spPr>
          <a:xfrm>
            <a:off x="5130698" y="2438705"/>
            <a:ext cx="61822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次世代データプラットフォームとしてのDatabricksの位置づけとその基本アーキテクチャ</a:t>
            </a:r>
            <a:endParaRPr lang="en-US" sz="1200" dirty="0"/>
          </a:p>
        </p:txBody>
      </p:sp>
      <p:sp>
        <p:nvSpPr>
          <p:cNvPr id="20" name="Shape 15"/>
          <p:cNvSpPr/>
          <p:nvPr/>
        </p:nvSpPr>
        <p:spPr>
          <a:xfrm>
            <a:off x="4597603" y="2895905"/>
            <a:ext cx="381305" cy="381305"/>
          </a:xfrm>
          <a:prstGeom prst="roundRect">
            <a:avLst>
              <a:gd name="adj" fmla="val 239808"/>
            </a:avLst>
          </a:prstGeom>
          <a:solidFill>
            <a:srgbClr val="1B5FA7"/>
          </a:solidFill>
          <a:ln/>
        </p:spPr>
        <p:txBody>
          <a:bodyPr/>
          <a:lstStyle/>
          <a:p>
            <a:endParaRPr lang="ja-JP" altLang="en-US"/>
          </a:p>
        </p:txBody>
      </p:sp>
      <p:pic>
        <p:nvPicPr>
          <p:cNvPr id="21" name="Image 3" descr="preencoded.png"/>
          <p:cNvPicPr>
            <a:picLocks noChangeAspect="1"/>
          </p:cNvPicPr>
          <p:nvPr/>
        </p:nvPicPr>
        <p:blipFill>
          <a:blip r:embed="rId6"/>
          <a:srcRect/>
          <a:stretch/>
        </p:blipFill>
        <p:spPr>
          <a:xfrm>
            <a:off x="4711903" y="3010205"/>
            <a:ext cx="152705" cy="152705"/>
          </a:xfrm>
          <a:prstGeom prst="rect">
            <a:avLst/>
          </a:prstGeom>
        </p:spPr>
      </p:pic>
      <p:sp>
        <p:nvSpPr>
          <p:cNvPr id="22" name="Text 16"/>
          <p:cNvSpPr txBox="1"/>
          <p:nvPr/>
        </p:nvSpPr>
        <p:spPr>
          <a:xfrm>
            <a:off x="5130698" y="2885846"/>
            <a:ext cx="5458054" cy="277063"/>
          </a:xfrm>
          <a:prstGeom prst="rect">
            <a:avLst/>
          </a:prstGeom>
          <a:noFill/>
          <a:ln/>
        </p:spPr>
        <p:txBody>
          <a:bodyPr wrap="square" lIns="0" tIns="0" rIns="0" bIns="0" rtlCol="0" anchor="ctr"/>
          <a:lstStyle/>
          <a:p>
            <a:pPr marL="0" indent="0" algn="l">
              <a:buNone/>
            </a:pPr>
            <a:r>
              <a:rPr lang="en-US" sz="1500" b="1" dirty="0">
                <a:solidFill>
                  <a:srgbClr val="000000"/>
                </a:solidFill>
                <a:latin typeface="Noto Sans JP" pitchFamily="34" charset="0"/>
                <a:ea typeface="Noto Sans JP" pitchFamily="34" charset="-122"/>
                <a:cs typeface="Noto Sans JP" pitchFamily="34" charset="-120"/>
              </a:rPr>
              <a:t>レイクハウスからインテリジェンスプラットフォームへの進化</a:t>
            </a:r>
            <a:endParaRPr lang="en-US" sz="1500" dirty="0"/>
          </a:p>
        </p:txBody>
      </p:sp>
      <p:sp>
        <p:nvSpPr>
          <p:cNvPr id="23" name="Text 17"/>
          <p:cNvSpPr txBox="1"/>
          <p:nvPr/>
        </p:nvSpPr>
        <p:spPr>
          <a:xfrm>
            <a:off x="5130698" y="3200400"/>
            <a:ext cx="6648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データレイクハウスからデータインテリジェンスプラットフォームへと発展した背景と最新機能</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2191695" cy="72009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9964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Silver層：データクレンジングと統合</a:t>
            </a:r>
            <a:endParaRPr lang="en-US" sz="1300" dirty="0"/>
          </a:p>
        </p:txBody>
      </p:sp>
      <p:sp>
        <p:nvSpPr>
          <p:cNvPr id="5" name="Shape 3"/>
          <p:cNvSpPr/>
          <p:nvPr/>
        </p:nvSpPr>
        <p:spPr>
          <a:xfrm>
            <a:off x="859536" y="1543507"/>
            <a:ext cx="4381805" cy="3886200"/>
          </a:xfrm>
          <a:prstGeom prst="roundRect">
            <a:avLst>
              <a:gd name="adj" fmla="val 461"/>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2e56641d37cffadbdf233920453dfbba.png"/>
          <p:cNvPicPr>
            <a:picLocks noChangeAspect="1"/>
          </p:cNvPicPr>
          <p:nvPr/>
        </p:nvPicPr>
        <p:blipFill>
          <a:blip r:embed="rId3"/>
          <a:srcRect t="16621" b="16621"/>
          <a:stretch/>
        </p:blipFill>
        <p:spPr>
          <a:xfrm>
            <a:off x="1011326" y="1695298"/>
            <a:ext cx="4076395" cy="3047695"/>
          </a:xfrm>
          <a:prstGeom prst="rect">
            <a:avLst/>
          </a:prstGeom>
        </p:spPr>
      </p:pic>
      <p:sp>
        <p:nvSpPr>
          <p:cNvPr id="7" name="Text 4"/>
          <p:cNvSpPr txBox="1"/>
          <p:nvPr/>
        </p:nvSpPr>
        <p:spPr>
          <a:xfrm>
            <a:off x="1011326" y="4895698"/>
            <a:ext cx="417697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メダリオンアーキテクチャにおけるSilver層の位置付けと処理フロー</a:t>
            </a:r>
            <a:endParaRPr lang="en-US" sz="1000" dirty="0"/>
          </a:p>
        </p:txBody>
      </p:sp>
      <p:sp>
        <p:nvSpPr>
          <p:cNvPr id="8" name="Text 5"/>
          <p:cNvSpPr txBox="1"/>
          <p:nvPr/>
        </p:nvSpPr>
        <p:spPr>
          <a:xfrm>
            <a:off x="2348179" y="5115154"/>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08783" y="5115154"/>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Databricks公式サイト</a:t>
            </a:r>
            <a:endParaRPr lang="en-US" sz="900" dirty="0"/>
          </a:p>
        </p:txBody>
      </p:sp>
      <p:sp>
        <p:nvSpPr>
          <p:cNvPr id="10" name="Shape 7"/>
          <p:cNvSpPr/>
          <p:nvPr/>
        </p:nvSpPr>
        <p:spPr>
          <a:xfrm>
            <a:off x="1428293" y="5658307"/>
            <a:ext cx="1380744" cy="457200"/>
          </a:xfrm>
          <a:prstGeom prst="roundRect">
            <a:avLst>
              <a:gd name="adj" fmla="val 33333"/>
            </a:avLst>
          </a:prstGeom>
          <a:solidFill>
            <a:srgbClr val="1B5FA7">
              <a:alpha val="10000"/>
            </a:srgbClr>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1542593" y="5810098"/>
            <a:ext cx="152705" cy="152705"/>
          </a:xfrm>
          <a:prstGeom prst="rect">
            <a:avLst/>
          </a:prstGeom>
        </p:spPr>
      </p:pic>
      <p:sp>
        <p:nvSpPr>
          <p:cNvPr id="12" name="Text 8"/>
          <p:cNvSpPr txBox="1"/>
          <p:nvPr/>
        </p:nvSpPr>
        <p:spPr>
          <a:xfrm>
            <a:off x="1771193" y="5772607"/>
            <a:ext cx="1038758"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クレンジング</a:t>
            </a:r>
            <a:endParaRPr lang="en-US" sz="1200" dirty="0"/>
          </a:p>
        </p:txBody>
      </p:sp>
      <p:sp>
        <p:nvSpPr>
          <p:cNvPr id="13" name="Shape 9"/>
          <p:cNvSpPr/>
          <p:nvPr/>
        </p:nvSpPr>
        <p:spPr>
          <a:xfrm>
            <a:off x="2952598" y="5658307"/>
            <a:ext cx="809244" cy="457200"/>
          </a:xfrm>
          <a:prstGeom prst="roundRect">
            <a:avLst>
              <a:gd name="adj" fmla="val 33333"/>
            </a:avLst>
          </a:prstGeom>
          <a:solidFill>
            <a:srgbClr val="FF8A00">
              <a:alpha val="10000"/>
            </a:srgbClr>
          </a:solidFill>
          <a:ln/>
        </p:spPr>
        <p:txBody>
          <a:bodyPr/>
          <a:lstStyle/>
          <a:p>
            <a:endParaRPr lang="ja-JP" altLang="en-US"/>
          </a:p>
        </p:txBody>
      </p:sp>
      <p:pic>
        <p:nvPicPr>
          <p:cNvPr id="14" name="Image 2" descr="preencoded.png"/>
          <p:cNvPicPr>
            <a:picLocks noChangeAspect="1"/>
          </p:cNvPicPr>
          <p:nvPr/>
        </p:nvPicPr>
        <p:blipFill>
          <a:blip r:embed="rId6"/>
          <a:srcRect t="-180" b="-180"/>
          <a:stretch/>
        </p:blipFill>
        <p:spPr>
          <a:xfrm>
            <a:off x="3066898" y="5810098"/>
            <a:ext cx="190195" cy="152705"/>
          </a:xfrm>
          <a:prstGeom prst="rect">
            <a:avLst/>
          </a:prstGeom>
        </p:spPr>
      </p:pic>
      <p:sp>
        <p:nvSpPr>
          <p:cNvPr id="15" name="Text 10"/>
          <p:cNvSpPr txBox="1"/>
          <p:nvPr/>
        </p:nvSpPr>
        <p:spPr>
          <a:xfrm>
            <a:off x="3333902" y="5772607"/>
            <a:ext cx="428854" cy="228600"/>
          </a:xfrm>
          <a:prstGeom prst="rect">
            <a:avLst/>
          </a:prstGeom>
          <a:noFill/>
          <a:ln/>
        </p:spPr>
        <p:txBody>
          <a:bodyPr wrap="square" lIns="0" tIns="0" rIns="0" bIns="0" rtlCol="0" anchor="ctr"/>
          <a:lstStyle/>
          <a:p>
            <a:pPr marL="0" indent="0" algn="l">
              <a:buNone/>
            </a:pPr>
            <a:r>
              <a:rPr lang="en-US" sz="1200" dirty="0">
                <a:solidFill>
                  <a:srgbClr val="FF8A00"/>
                </a:solidFill>
                <a:latin typeface="Noto Sans JP" pitchFamily="34" charset="0"/>
                <a:ea typeface="Noto Sans JP" pitchFamily="34" charset="-122"/>
                <a:cs typeface="Noto Sans JP" pitchFamily="34" charset="-120"/>
              </a:rPr>
              <a:t>統合</a:t>
            </a:r>
            <a:endParaRPr lang="en-US" sz="1200" dirty="0"/>
          </a:p>
        </p:txBody>
      </p:sp>
      <p:sp>
        <p:nvSpPr>
          <p:cNvPr id="16" name="Shape 11"/>
          <p:cNvSpPr/>
          <p:nvPr/>
        </p:nvSpPr>
        <p:spPr>
          <a:xfrm>
            <a:off x="3905402" y="5658307"/>
            <a:ext cx="771754" cy="457200"/>
          </a:xfrm>
          <a:prstGeom prst="roundRect">
            <a:avLst>
              <a:gd name="adj" fmla="val 33333"/>
            </a:avLst>
          </a:prstGeom>
          <a:solidFill>
            <a:srgbClr val="333333">
              <a:alpha val="10000"/>
            </a:srgbClr>
          </a:solidFill>
          <a:ln/>
        </p:spPr>
        <p:txBody>
          <a:bodyPr/>
          <a:lstStyle/>
          <a:p>
            <a:endParaRPr lang="ja-JP" altLang="en-US"/>
          </a:p>
        </p:txBody>
      </p:sp>
      <p:pic>
        <p:nvPicPr>
          <p:cNvPr id="17" name="Image 3" descr="preencoded.png"/>
          <p:cNvPicPr>
            <a:picLocks noChangeAspect="1"/>
          </p:cNvPicPr>
          <p:nvPr/>
        </p:nvPicPr>
        <p:blipFill>
          <a:blip r:embed="rId7"/>
          <a:srcRect/>
          <a:stretch/>
        </p:blipFill>
        <p:spPr>
          <a:xfrm>
            <a:off x="4019702" y="5810098"/>
            <a:ext cx="152705" cy="152705"/>
          </a:xfrm>
          <a:prstGeom prst="rect">
            <a:avLst/>
          </a:prstGeom>
        </p:spPr>
      </p:pic>
      <p:sp>
        <p:nvSpPr>
          <p:cNvPr id="18" name="Text 12"/>
          <p:cNvSpPr txBox="1"/>
          <p:nvPr/>
        </p:nvSpPr>
        <p:spPr>
          <a:xfrm>
            <a:off x="4248302" y="5772607"/>
            <a:ext cx="428854" cy="228600"/>
          </a:xfrm>
          <a:prstGeom prst="rect">
            <a:avLst/>
          </a:prstGeom>
          <a:noFill/>
          <a:ln/>
        </p:spPr>
        <p:txBody>
          <a:bodyPr wrap="square" lIns="0" tIns="0" rIns="0" bIns="0" rtlCol="0" anchor="ctr"/>
          <a:lstStyle/>
          <a:p>
            <a:pPr marL="0" indent="0" algn="l">
              <a:buNone/>
            </a:pPr>
            <a:r>
              <a:rPr lang="en-US" sz="1200" dirty="0">
                <a:solidFill>
                  <a:srgbClr val="333333"/>
                </a:solidFill>
                <a:latin typeface="Noto Sans JP" pitchFamily="34" charset="0"/>
                <a:ea typeface="Noto Sans JP" pitchFamily="34" charset="-122"/>
                <a:cs typeface="Noto Sans JP" pitchFamily="34" charset="-120"/>
              </a:rPr>
              <a:t>検証</a:t>
            </a:r>
            <a:endParaRPr lang="en-US" sz="1200" dirty="0"/>
          </a:p>
        </p:txBody>
      </p:sp>
      <p:sp>
        <p:nvSpPr>
          <p:cNvPr id="19" name="Text 13"/>
          <p:cNvSpPr txBox="1"/>
          <p:nvPr/>
        </p:nvSpPr>
        <p:spPr>
          <a:xfrm>
            <a:off x="6476695" y="800100"/>
            <a:ext cx="3024835"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Silver層の役割と処理</a:t>
            </a:r>
            <a:endParaRPr lang="en-US" sz="2200" dirty="0"/>
          </a:p>
        </p:txBody>
      </p:sp>
      <p:sp>
        <p:nvSpPr>
          <p:cNvPr id="20" name="Shape 14"/>
          <p:cNvSpPr/>
          <p:nvPr/>
        </p:nvSpPr>
        <p:spPr>
          <a:xfrm>
            <a:off x="6476695" y="1410005"/>
            <a:ext cx="609905" cy="38405"/>
          </a:xfrm>
          <a:prstGeom prst="rect">
            <a:avLst/>
          </a:prstGeom>
          <a:solidFill>
            <a:srgbClr val="FF8A00"/>
          </a:solidFill>
          <a:ln/>
        </p:spPr>
        <p:txBody>
          <a:bodyPr/>
          <a:lstStyle/>
          <a:p>
            <a:endParaRPr lang="ja-JP" altLang="en-US"/>
          </a:p>
        </p:txBody>
      </p:sp>
      <p:sp>
        <p:nvSpPr>
          <p:cNvPr id="21" name="Text 15"/>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ilver層はメダリオンアーキテクチャの中間層で、Bronze層から取り込まれた生データを検証・クレンジング・統合してビジネス利用可能な形に変換します。品質と一貫性が確保された信頼性の高いデータセットを作成します。</a:t>
            </a:r>
            <a:endParaRPr lang="en-US" sz="1200" dirty="0"/>
          </a:p>
        </p:txBody>
      </p:sp>
      <p:sp>
        <p:nvSpPr>
          <p:cNvPr id="22" name="Text 16"/>
          <p:cNvSpPr txBox="1"/>
          <p:nvPr/>
        </p:nvSpPr>
        <p:spPr>
          <a:xfrm>
            <a:off x="6476695" y="2505456"/>
            <a:ext cx="1858061" cy="277063"/>
          </a:xfrm>
          <a:prstGeom prst="rect">
            <a:avLst/>
          </a:prstGeom>
          <a:noFill/>
          <a:ln/>
        </p:spPr>
        <p:txBody>
          <a:bodyPr wrap="square" lIns="0" tIns="0" rIns="0" bIns="0" rtlCol="0" anchor="ctr"/>
          <a:lstStyle/>
          <a:p>
            <a:pPr marL="0" indent="0" algn="l">
              <a:buNone/>
            </a:pPr>
            <a:r>
              <a:rPr lang="en-US" sz="1500" dirty="0">
                <a:solidFill>
                  <a:srgbClr val="1B5FA7"/>
                </a:solidFill>
                <a:latin typeface="Noto Sans JP" pitchFamily="34" charset="0"/>
                <a:ea typeface="Noto Sans JP" pitchFamily="34" charset="-122"/>
                <a:cs typeface="Noto Sans JP" pitchFamily="34" charset="-120"/>
              </a:rPr>
              <a:t>主なデータ処理操作</a:t>
            </a:r>
            <a:endParaRPr lang="en-US" sz="1500" dirty="0"/>
          </a:p>
        </p:txBody>
      </p:sp>
      <p:sp>
        <p:nvSpPr>
          <p:cNvPr id="23" name="Text 17"/>
          <p:cNvSpPr txBox="1"/>
          <p:nvPr/>
        </p:nvSpPr>
        <p:spPr>
          <a:xfrm>
            <a:off x="6705295" y="2895905"/>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データクレンジング：欠損値の処理、外れ値の検出と補正、重複データの削除</a:t>
            </a:r>
            <a:endParaRPr lang="en-US" sz="1200" dirty="0"/>
          </a:p>
        </p:txBody>
      </p:sp>
      <p:sp>
        <p:nvSpPr>
          <p:cNvPr id="24" name="Text 18"/>
          <p:cNvSpPr txBox="1"/>
          <p:nvPr/>
        </p:nvSpPr>
        <p:spPr>
          <a:xfrm>
            <a:off x="6705295" y="3429000"/>
            <a:ext cx="3781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スキーマ適用：データ型の強制、スキーマ進化の管理</a:t>
            </a:r>
            <a:endParaRPr lang="en-US" sz="1200" dirty="0"/>
          </a:p>
        </p:txBody>
      </p:sp>
      <p:sp>
        <p:nvSpPr>
          <p:cNvPr id="25" name="Text 19"/>
          <p:cNvSpPr txBox="1"/>
          <p:nvPr/>
        </p:nvSpPr>
        <p:spPr>
          <a:xfrm>
            <a:off x="6705295" y="3733495"/>
            <a:ext cx="4229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データ統合：複数のソースから取得したデータの結合・統合</a:t>
            </a:r>
            <a:endParaRPr lang="en-US" sz="1200" dirty="0"/>
          </a:p>
        </p:txBody>
      </p:sp>
      <p:sp>
        <p:nvSpPr>
          <p:cNvPr id="26" name="Text 20"/>
          <p:cNvSpPr txBox="1"/>
          <p:nvPr/>
        </p:nvSpPr>
        <p:spPr>
          <a:xfrm>
            <a:off x="6705295" y="4038905"/>
            <a:ext cx="3629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データ標準化：名称や単位の標準化、コードの統一</a:t>
            </a:r>
            <a:endParaRPr lang="en-US" sz="1200" dirty="0"/>
          </a:p>
        </p:txBody>
      </p:sp>
      <p:sp>
        <p:nvSpPr>
          <p:cNvPr id="27" name="Text 21"/>
          <p:cNvSpPr txBox="1"/>
          <p:nvPr/>
        </p:nvSpPr>
        <p:spPr>
          <a:xfrm>
            <a:off x="6705295" y="4343400"/>
            <a:ext cx="45436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データ検証：ビジネスルールに基づくデータ検証と品質チェック</a:t>
            </a:r>
            <a:endParaRPr lang="en-US" sz="1200" dirty="0"/>
          </a:p>
        </p:txBody>
      </p:sp>
      <p:sp>
        <p:nvSpPr>
          <p:cNvPr id="28" name="Shape 22"/>
          <p:cNvSpPr/>
          <p:nvPr/>
        </p:nvSpPr>
        <p:spPr>
          <a:xfrm>
            <a:off x="6476695" y="4724705"/>
            <a:ext cx="5333695" cy="1752905"/>
          </a:xfrm>
          <a:prstGeom prst="roundRect">
            <a:avLst>
              <a:gd name="adj" fmla="val 2268"/>
            </a:avLst>
          </a:prstGeom>
          <a:solidFill>
            <a:srgbClr val="E7EFF8"/>
          </a:solidFill>
          <a:ln/>
        </p:spPr>
        <p:txBody>
          <a:bodyPr/>
          <a:lstStyle/>
          <a:p>
            <a:endParaRPr lang="ja-JP" altLang="en-US"/>
          </a:p>
        </p:txBody>
      </p:sp>
      <p:sp>
        <p:nvSpPr>
          <p:cNvPr id="29" name="Text 23"/>
          <p:cNvSpPr txBox="1"/>
          <p:nvPr/>
        </p:nvSpPr>
        <p:spPr>
          <a:xfrm>
            <a:off x="6629400" y="4876495"/>
            <a:ext cx="174376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Silver層の実装パターン</a:t>
            </a:r>
            <a:endParaRPr lang="en-US" sz="1200" dirty="0"/>
          </a:p>
        </p:txBody>
      </p:sp>
      <p:pic>
        <p:nvPicPr>
          <p:cNvPr id="30" name="Image 4" descr="preencoded.png"/>
          <p:cNvPicPr>
            <a:picLocks noChangeAspect="1"/>
          </p:cNvPicPr>
          <p:nvPr/>
        </p:nvPicPr>
        <p:blipFill>
          <a:blip r:embed="rId8"/>
          <a:srcRect l="-1064" r="-1064"/>
          <a:stretch/>
        </p:blipFill>
        <p:spPr>
          <a:xfrm>
            <a:off x="6629400" y="5219395"/>
            <a:ext cx="219456" cy="171907"/>
          </a:xfrm>
          <a:prstGeom prst="rect">
            <a:avLst/>
          </a:prstGeom>
        </p:spPr>
      </p:pic>
      <p:sp>
        <p:nvSpPr>
          <p:cNvPr id="31" name="Text 24"/>
          <p:cNvSpPr txBox="1"/>
          <p:nvPr/>
        </p:nvSpPr>
        <p:spPr>
          <a:xfrm>
            <a:off x="6963156" y="5181905"/>
            <a:ext cx="24295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 テーブル + データ検証</a:t>
            </a:r>
            <a:endParaRPr lang="en-US" sz="1200" dirty="0"/>
          </a:p>
        </p:txBody>
      </p:sp>
      <p:sp>
        <p:nvSpPr>
          <p:cNvPr id="32" name="Text 25"/>
          <p:cNvSpPr txBox="1"/>
          <p:nvPr/>
        </p:nvSpPr>
        <p:spPr>
          <a:xfrm>
            <a:off x="6963156" y="5410505"/>
            <a:ext cx="4081882" cy="381305"/>
          </a:xfrm>
          <a:prstGeom prst="rect">
            <a:avLst/>
          </a:prstGeom>
          <a:noFill/>
          <a:ln/>
        </p:spPr>
        <p:txBody>
          <a:bodyPr wrap="square" lIns="0" tIns="0" rIns="0" bIns="0" rtlCol="0" anchor="ctr"/>
          <a:lstStyle/>
          <a:p>
            <a:pPr marL="0" indent="0" algn="l">
              <a:buNone/>
            </a:pPr>
            <a:r>
              <a:rPr lang="en-US" sz="1000" dirty="0">
                <a:solidFill>
                  <a:srgbClr val="4B5563"/>
                </a:solidFill>
                <a:latin typeface="Noto Sans JP" pitchFamily="34" charset="0"/>
                <a:ea typeface="Noto Sans JP" pitchFamily="34" charset="-122"/>
                <a:cs typeface="Noto Sans JP" pitchFamily="34" charset="-120"/>
              </a:rPr>
              <a:t>Delta Lakeのトランザクション機能を活用し、データ品質チェック（expectations）を適用</a:t>
            </a:r>
            <a:endParaRPr lang="en-US" sz="1000" dirty="0"/>
          </a:p>
        </p:txBody>
      </p:sp>
      <p:pic>
        <p:nvPicPr>
          <p:cNvPr id="33" name="Image 5" descr="preencoded.png"/>
          <p:cNvPicPr>
            <a:picLocks noChangeAspect="1"/>
          </p:cNvPicPr>
          <p:nvPr/>
        </p:nvPicPr>
        <p:blipFill>
          <a:blip r:embed="rId9"/>
          <a:srcRect/>
          <a:stretch/>
        </p:blipFill>
        <p:spPr>
          <a:xfrm>
            <a:off x="6629400" y="5943600"/>
            <a:ext cx="171907" cy="171907"/>
          </a:xfrm>
          <a:prstGeom prst="rect">
            <a:avLst/>
          </a:prstGeom>
        </p:spPr>
      </p:pic>
      <p:sp>
        <p:nvSpPr>
          <p:cNvPr id="34" name="Text 26"/>
          <p:cNvSpPr txBox="1"/>
          <p:nvPr/>
        </p:nvSpPr>
        <p:spPr>
          <a:xfrm>
            <a:off x="6915607" y="5905195"/>
            <a:ext cx="30202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ストリーミング + バッチハイブリッド処理</a:t>
            </a:r>
            <a:endParaRPr lang="en-US" sz="1200" dirty="0"/>
          </a:p>
        </p:txBody>
      </p:sp>
      <p:sp>
        <p:nvSpPr>
          <p:cNvPr id="35" name="Text 27"/>
          <p:cNvSpPr txBox="1"/>
          <p:nvPr/>
        </p:nvSpPr>
        <p:spPr>
          <a:xfrm>
            <a:off x="6915607" y="6133795"/>
            <a:ext cx="3834079" cy="191110"/>
          </a:xfrm>
          <a:prstGeom prst="rect">
            <a:avLst/>
          </a:prstGeom>
          <a:noFill/>
          <a:ln/>
        </p:spPr>
        <p:txBody>
          <a:bodyPr wrap="square" lIns="0" tIns="0" rIns="0" bIns="0" rtlCol="0" anchor="ctr"/>
          <a:lstStyle/>
          <a:p>
            <a:pPr marL="0" indent="0" algn="l">
              <a:buNone/>
            </a:pPr>
            <a:r>
              <a:rPr lang="en-US" sz="1000" dirty="0">
                <a:solidFill>
                  <a:srgbClr val="4B5563"/>
                </a:solidFill>
                <a:latin typeface="Noto Sans JP" pitchFamily="34" charset="0"/>
                <a:ea typeface="Noto Sans JP" pitchFamily="34" charset="-122"/>
                <a:cs typeface="Noto Sans JP" pitchFamily="34" charset="-120"/>
              </a:rPr>
              <a:t>リアルタイムデータとバッチデータの統合パイプラインの構築</a:t>
            </a:r>
            <a:endParaRPr lang="en-US" sz="1000" dirty="0"/>
          </a:p>
        </p:txBody>
      </p:sp>
      <p:pic>
        <p:nvPicPr>
          <p:cNvPr id="36" name="Image 6" descr="preencoded.png"/>
          <p:cNvPicPr>
            <a:picLocks noChangeAspect="1"/>
          </p:cNvPicPr>
          <p:nvPr/>
        </p:nvPicPr>
        <p:blipFill>
          <a:blip r:embed="rId10"/>
          <a:srcRect/>
          <a:stretch/>
        </p:blipFill>
        <p:spPr>
          <a:xfrm>
            <a:off x="6476695" y="6657746"/>
            <a:ext cx="133502" cy="133502"/>
          </a:xfrm>
          <a:prstGeom prst="rect">
            <a:avLst/>
          </a:prstGeom>
        </p:spPr>
      </p:pic>
      <p:sp>
        <p:nvSpPr>
          <p:cNvPr id="37" name="Text 28"/>
          <p:cNvSpPr txBox="1"/>
          <p:nvPr/>
        </p:nvSpPr>
        <p:spPr>
          <a:xfrm>
            <a:off x="6648602" y="6629400"/>
            <a:ext cx="263438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メダリオンアーキテクチャの詳細はこちら</a:t>
            </a:r>
            <a:endParaRPr lang="en-US" sz="1000" dirty="0"/>
          </a:p>
        </p:txBody>
      </p:sp>
      <p:sp>
        <p:nvSpPr>
          <p:cNvPr id="38" name="Text 29"/>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28 / 55</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40578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Gold層：ビジネス指向データ</a:t>
            </a:r>
            <a:endParaRPr lang="en-US" sz="1300" dirty="0"/>
          </a:p>
        </p:txBody>
      </p:sp>
      <p:sp>
        <p:nvSpPr>
          <p:cNvPr id="5" name="Shape 3"/>
          <p:cNvSpPr/>
          <p:nvPr/>
        </p:nvSpPr>
        <p:spPr>
          <a:xfrm>
            <a:off x="647395" y="1320394"/>
            <a:ext cx="4800600" cy="3000146"/>
          </a:xfrm>
          <a:prstGeom prst="roundRect">
            <a:avLst>
              <a:gd name="adj" fmla="val 774"/>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0a8f63f2c23da27996530620cea5a482.png"/>
          <p:cNvPicPr>
            <a:picLocks noChangeAspect="1"/>
          </p:cNvPicPr>
          <p:nvPr/>
        </p:nvPicPr>
        <p:blipFill>
          <a:blip r:embed="rId3"/>
          <a:srcRect l="54" r="54"/>
          <a:stretch/>
        </p:blipFill>
        <p:spPr>
          <a:xfrm>
            <a:off x="800100" y="1473098"/>
            <a:ext cx="4496105" cy="2162556"/>
          </a:xfrm>
          <a:prstGeom prst="rect">
            <a:avLst/>
          </a:prstGeom>
        </p:spPr>
      </p:pic>
      <p:sp>
        <p:nvSpPr>
          <p:cNvPr id="7" name="Text 4"/>
          <p:cNvSpPr txBox="1"/>
          <p:nvPr/>
        </p:nvSpPr>
        <p:spPr>
          <a:xfrm>
            <a:off x="1439266" y="3784702"/>
            <a:ext cx="332018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メダリオンアーキテクチャにおけるGold層の位置づけ</a:t>
            </a:r>
            <a:endParaRPr lang="en-US" sz="1000" dirty="0"/>
          </a:p>
        </p:txBody>
      </p:sp>
      <p:sp>
        <p:nvSpPr>
          <p:cNvPr id="8" name="Text 5"/>
          <p:cNvSpPr txBox="1"/>
          <p:nvPr/>
        </p:nvSpPr>
        <p:spPr>
          <a:xfrm>
            <a:off x="2349094" y="4004158"/>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08783" y="4004158"/>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Databricks公式サイト</a:t>
            </a:r>
            <a:endParaRPr lang="en-US" sz="900" dirty="0"/>
          </a:p>
        </p:txBody>
      </p:sp>
      <p:sp>
        <p:nvSpPr>
          <p:cNvPr id="10" name="Shape 7"/>
          <p:cNvSpPr/>
          <p:nvPr/>
        </p:nvSpPr>
        <p:spPr>
          <a:xfrm>
            <a:off x="2210105" y="4623206"/>
            <a:ext cx="457200" cy="457200"/>
          </a:xfrm>
          <a:prstGeom prst="roundRect">
            <a:avLst>
              <a:gd name="adj" fmla="val 200000"/>
            </a:avLst>
          </a:prstGeom>
          <a:solidFill>
            <a:srgbClr val="FFD700"/>
          </a:solidFill>
          <a:ln/>
        </p:spPr>
        <p:txBody>
          <a:bodyPr/>
          <a:lstStyle/>
          <a:p>
            <a:endParaRPr lang="ja-JP" altLang="en-US"/>
          </a:p>
        </p:txBody>
      </p:sp>
      <p:pic>
        <p:nvPicPr>
          <p:cNvPr id="11" name="Image 1" descr="preencoded.png"/>
          <p:cNvPicPr>
            <a:picLocks noChangeAspect="1"/>
          </p:cNvPicPr>
          <p:nvPr/>
        </p:nvPicPr>
        <p:blipFill>
          <a:blip r:embed="rId5"/>
          <a:srcRect l="-1282" r="-1282"/>
          <a:stretch/>
        </p:blipFill>
        <p:spPr>
          <a:xfrm>
            <a:off x="2328977" y="4756709"/>
            <a:ext cx="219456" cy="190195"/>
          </a:xfrm>
          <a:prstGeom prst="rect">
            <a:avLst/>
          </a:prstGeom>
        </p:spPr>
      </p:pic>
      <p:sp>
        <p:nvSpPr>
          <p:cNvPr id="12" name="Shape 8"/>
          <p:cNvSpPr/>
          <p:nvPr/>
        </p:nvSpPr>
        <p:spPr>
          <a:xfrm>
            <a:off x="2819095" y="4623206"/>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52598" y="4756709"/>
            <a:ext cx="190195" cy="190195"/>
          </a:xfrm>
          <a:prstGeom prst="rect">
            <a:avLst/>
          </a:prstGeom>
        </p:spPr>
      </p:pic>
      <p:sp>
        <p:nvSpPr>
          <p:cNvPr id="14" name="Shape 9"/>
          <p:cNvSpPr/>
          <p:nvPr/>
        </p:nvSpPr>
        <p:spPr>
          <a:xfrm>
            <a:off x="3429000" y="4623206"/>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38728" y="4756709"/>
            <a:ext cx="237744" cy="190195"/>
          </a:xfrm>
          <a:prstGeom prst="rect">
            <a:avLst/>
          </a:prstGeom>
        </p:spPr>
      </p:pic>
      <p:sp>
        <p:nvSpPr>
          <p:cNvPr id="16" name="Text 10"/>
          <p:cNvSpPr txBox="1"/>
          <p:nvPr/>
        </p:nvSpPr>
        <p:spPr>
          <a:xfrm>
            <a:off x="6476695" y="800100"/>
            <a:ext cx="4025189"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Gold層：ビジネス価値の創出</a:t>
            </a:r>
            <a:endParaRPr lang="en-US" sz="2200" dirty="0"/>
          </a:p>
        </p:txBody>
      </p:sp>
      <p:sp>
        <p:nvSpPr>
          <p:cNvPr id="17" name="Shape 11"/>
          <p:cNvSpPr/>
          <p:nvPr/>
        </p:nvSpPr>
        <p:spPr>
          <a:xfrm>
            <a:off x="6476695" y="1410005"/>
            <a:ext cx="609905" cy="38405"/>
          </a:xfrm>
          <a:prstGeom prst="rect">
            <a:avLst/>
          </a:prstGeom>
          <a:solidFill>
            <a:srgbClr val="FFD700"/>
          </a:solidFill>
          <a:ln/>
        </p:spPr>
        <p:txBody>
          <a:bodyPr/>
          <a:lstStyle/>
          <a:p>
            <a:endParaRPr lang="ja-JP" altLang="en-US"/>
          </a:p>
        </p:txBody>
      </p:sp>
      <p:sp>
        <p:nvSpPr>
          <p:cNvPr id="18" name="Text 12"/>
          <p:cNvSpPr txBox="1"/>
          <p:nvPr/>
        </p:nvSpPr>
        <p:spPr>
          <a:xfrm>
            <a:off x="6476695" y="1676095"/>
            <a:ext cx="5362956"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Gold層はメダリオンアーキテクチャの最終層であり、ビジネスユーザーが直接アクセスして利用する高度に集約・加工されたデータを提供します。Silver層のクリーニング済みデータをさらに価値化した状態です。</a:t>
            </a:r>
            <a:endParaRPr lang="en-US" sz="1200" dirty="0"/>
          </a:p>
        </p:txBody>
      </p:sp>
      <p:sp>
        <p:nvSpPr>
          <p:cNvPr id="19" name="Text 13"/>
          <p:cNvSpPr txBox="1"/>
          <p:nvPr/>
        </p:nvSpPr>
        <p:spPr>
          <a:xfrm>
            <a:off x="6705295" y="2514600"/>
            <a:ext cx="50776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ビジネス指向の集計データ：部門やチーム別KPI、ダッシュボード用集計値</a:t>
            </a:r>
            <a:endParaRPr lang="en-US" sz="1200" dirty="0"/>
          </a:p>
        </p:txBody>
      </p:sp>
      <p:sp>
        <p:nvSpPr>
          <p:cNvPr id="20" name="Text 14"/>
          <p:cNvSpPr txBox="1"/>
          <p:nvPr/>
        </p:nvSpPr>
        <p:spPr>
          <a:xfrm>
            <a:off x="6705295" y="3086100"/>
            <a:ext cx="39630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特徴量テーブル：ML・AIモデル用に最適化された特徴量</a:t>
            </a:r>
            <a:endParaRPr lang="en-US" sz="1200" dirty="0"/>
          </a:p>
        </p:txBody>
      </p:sp>
      <p:sp>
        <p:nvSpPr>
          <p:cNvPr id="21" name="Text 15"/>
          <p:cNvSpPr txBox="1"/>
          <p:nvPr/>
        </p:nvSpPr>
        <p:spPr>
          <a:xfrm>
            <a:off x="6705295" y="3429000"/>
            <a:ext cx="49533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ディメンショナルモデル：ファクトテーブルとディメンションテーブル</a:t>
            </a:r>
            <a:endParaRPr lang="en-US" sz="1200" dirty="0"/>
          </a:p>
        </p:txBody>
      </p:sp>
      <p:sp>
        <p:nvSpPr>
          <p:cNvPr id="22" name="Text 16"/>
          <p:cNvSpPr txBox="1"/>
          <p:nvPr/>
        </p:nvSpPr>
        <p:spPr>
          <a:xfrm>
            <a:off x="6705295" y="3771900"/>
            <a:ext cx="42391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データプロダクト：再利用可能な分析データセットやビュー</a:t>
            </a:r>
            <a:endParaRPr lang="en-US" sz="1200" dirty="0"/>
          </a:p>
        </p:txBody>
      </p:sp>
      <p:sp>
        <p:nvSpPr>
          <p:cNvPr id="23" name="Shape 17"/>
          <p:cNvSpPr/>
          <p:nvPr/>
        </p:nvSpPr>
        <p:spPr>
          <a:xfrm>
            <a:off x="6476695" y="4153205"/>
            <a:ext cx="5333695" cy="1218895"/>
          </a:xfrm>
          <a:prstGeom prst="roundRect">
            <a:avLst>
              <a:gd name="adj" fmla="val 4689"/>
            </a:avLst>
          </a:prstGeom>
          <a:solidFill>
            <a:srgbClr val="FFF8E1"/>
          </a:solidFill>
          <a:ln/>
        </p:spPr>
        <p:txBody>
          <a:bodyPr/>
          <a:lstStyle/>
          <a:p>
            <a:endParaRPr lang="ja-JP" altLang="en-US"/>
          </a:p>
        </p:txBody>
      </p:sp>
      <p:sp>
        <p:nvSpPr>
          <p:cNvPr id="24" name="Text 18"/>
          <p:cNvSpPr txBox="1"/>
          <p:nvPr/>
        </p:nvSpPr>
        <p:spPr>
          <a:xfrm>
            <a:off x="6629400" y="4304995"/>
            <a:ext cx="21342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Gold層のベストプラクティス</a:t>
            </a:r>
            <a:endParaRPr lang="en-US" sz="1200" dirty="0"/>
          </a:p>
        </p:txBody>
      </p:sp>
      <p:pic>
        <p:nvPicPr>
          <p:cNvPr id="25" name="Image 4" descr="preencoded.png"/>
          <p:cNvPicPr>
            <a:picLocks noChangeAspect="1"/>
          </p:cNvPicPr>
          <p:nvPr/>
        </p:nvPicPr>
        <p:blipFill>
          <a:blip r:embed="rId8"/>
          <a:srcRect/>
          <a:stretch/>
        </p:blipFill>
        <p:spPr>
          <a:xfrm>
            <a:off x="6629400" y="4647895"/>
            <a:ext cx="152705" cy="152705"/>
          </a:xfrm>
          <a:prstGeom prst="rect">
            <a:avLst/>
          </a:prstGeom>
        </p:spPr>
      </p:pic>
      <p:sp>
        <p:nvSpPr>
          <p:cNvPr id="26" name="Text 19"/>
          <p:cNvSpPr txBox="1"/>
          <p:nvPr/>
        </p:nvSpPr>
        <p:spPr>
          <a:xfrm>
            <a:off x="6858000" y="4610405"/>
            <a:ext cx="19531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ビジネス要件に基づく設計</a:t>
            </a:r>
            <a:endParaRPr lang="en-US" sz="1200" dirty="0"/>
          </a:p>
        </p:txBody>
      </p:sp>
      <p:pic>
        <p:nvPicPr>
          <p:cNvPr id="27" name="Image 5" descr="preencoded.png"/>
          <p:cNvPicPr>
            <a:picLocks noChangeAspect="1"/>
          </p:cNvPicPr>
          <p:nvPr/>
        </p:nvPicPr>
        <p:blipFill>
          <a:blip r:embed="rId8"/>
          <a:srcRect/>
          <a:stretch/>
        </p:blipFill>
        <p:spPr>
          <a:xfrm>
            <a:off x="9219895" y="4647895"/>
            <a:ext cx="152705" cy="152705"/>
          </a:xfrm>
          <a:prstGeom prst="rect">
            <a:avLst/>
          </a:prstGeom>
        </p:spPr>
      </p:pic>
      <p:sp>
        <p:nvSpPr>
          <p:cNvPr id="28" name="Text 20"/>
          <p:cNvSpPr txBox="1"/>
          <p:nvPr/>
        </p:nvSpPr>
        <p:spPr>
          <a:xfrm>
            <a:off x="9448495" y="4610405"/>
            <a:ext cx="1791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データカタログとの統合</a:t>
            </a:r>
            <a:endParaRPr lang="en-US" sz="1200" dirty="0"/>
          </a:p>
        </p:txBody>
      </p:sp>
      <p:pic>
        <p:nvPicPr>
          <p:cNvPr id="29" name="Image 6" descr="preencoded.png"/>
          <p:cNvPicPr>
            <a:picLocks noChangeAspect="1"/>
          </p:cNvPicPr>
          <p:nvPr/>
        </p:nvPicPr>
        <p:blipFill>
          <a:blip r:embed="rId8"/>
          <a:srcRect/>
          <a:stretch/>
        </p:blipFill>
        <p:spPr>
          <a:xfrm>
            <a:off x="6629400" y="5029200"/>
            <a:ext cx="152705" cy="152705"/>
          </a:xfrm>
          <a:prstGeom prst="rect">
            <a:avLst/>
          </a:prstGeom>
        </p:spPr>
      </p:pic>
      <p:sp>
        <p:nvSpPr>
          <p:cNvPr id="30" name="Text 21"/>
          <p:cNvSpPr txBox="1"/>
          <p:nvPr/>
        </p:nvSpPr>
        <p:spPr>
          <a:xfrm>
            <a:off x="6858000" y="499079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アクセス制御の最適化</a:t>
            </a:r>
            <a:endParaRPr lang="en-US" sz="1200" dirty="0"/>
          </a:p>
        </p:txBody>
      </p:sp>
      <p:pic>
        <p:nvPicPr>
          <p:cNvPr id="31" name="Image 7" descr="preencoded.png"/>
          <p:cNvPicPr>
            <a:picLocks noChangeAspect="1"/>
          </p:cNvPicPr>
          <p:nvPr/>
        </p:nvPicPr>
        <p:blipFill>
          <a:blip r:embed="rId8"/>
          <a:srcRect/>
          <a:stretch/>
        </p:blipFill>
        <p:spPr>
          <a:xfrm>
            <a:off x="9219895" y="5029200"/>
            <a:ext cx="152705" cy="152705"/>
          </a:xfrm>
          <a:prstGeom prst="rect">
            <a:avLst/>
          </a:prstGeom>
        </p:spPr>
      </p:pic>
      <p:sp>
        <p:nvSpPr>
          <p:cNvPr id="32" name="Text 22"/>
          <p:cNvSpPr txBox="1"/>
          <p:nvPr/>
        </p:nvSpPr>
        <p:spPr>
          <a:xfrm>
            <a:off x="9448495" y="499079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データ品質メトリクスの監視</a:t>
            </a:r>
            <a:endParaRPr lang="en-US" sz="1200" dirty="0"/>
          </a:p>
        </p:txBody>
      </p:sp>
      <p:pic>
        <p:nvPicPr>
          <p:cNvPr id="33" name="Image 8" descr="preencoded.png"/>
          <p:cNvPicPr>
            <a:picLocks noChangeAspect="1"/>
          </p:cNvPicPr>
          <p:nvPr/>
        </p:nvPicPr>
        <p:blipFill>
          <a:blip r:embed="rId9"/>
          <a:srcRect/>
          <a:stretch/>
        </p:blipFill>
        <p:spPr>
          <a:xfrm>
            <a:off x="6476695" y="5400446"/>
            <a:ext cx="133502" cy="133502"/>
          </a:xfrm>
          <a:prstGeom prst="rect">
            <a:avLst/>
          </a:prstGeom>
        </p:spPr>
      </p:pic>
      <p:sp>
        <p:nvSpPr>
          <p:cNvPr id="34" name="Text 23"/>
          <p:cNvSpPr txBox="1"/>
          <p:nvPr/>
        </p:nvSpPr>
        <p:spPr>
          <a:xfrm>
            <a:off x="6648602" y="5372100"/>
            <a:ext cx="44723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Databricksメダリオンアーキテクチャのドキュメントを参照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29 / 55</a:t>
            </a:r>
            <a:endParaRPr 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2191695" cy="69723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0153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Delta Lakeの特徴と利点</a:t>
            </a:r>
            <a:endParaRPr lang="en-US" sz="1300" dirty="0"/>
          </a:p>
        </p:txBody>
      </p:sp>
      <p:sp>
        <p:nvSpPr>
          <p:cNvPr id="5" name="Shape 3"/>
          <p:cNvSpPr/>
          <p:nvPr/>
        </p:nvSpPr>
        <p:spPr>
          <a:xfrm>
            <a:off x="647395" y="1564538"/>
            <a:ext cx="4800600" cy="3543300"/>
          </a:xfrm>
          <a:prstGeom prst="roundRect">
            <a:avLst>
              <a:gd name="adj" fmla="val 55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328623" y="4569257"/>
            <a:ext cx="353872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Delta Lakeの多層アーキテクチャとトランザクション機能</a:t>
            </a:r>
            <a:endParaRPr lang="en-US" sz="1000" dirty="0"/>
          </a:p>
        </p:txBody>
      </p:sp>
      <p:sp>
        <p:nvSpPr>
          <p:cNvPr id="8" name="Text 5"/>
          <p:cNvSpPr txBox="1"/>
          <p:nvPr/>
        </p:nvSpPr>
        <p:spPr>
          <a:xfrm>
            <a:off x="2403958" y="4788713"/>
            <a:ext cx="438912"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746858" y="4788713"/>
            <a:ext cx="1038758" cy="162763"/>
          </a:xfrm>
          <a:prstGeom prst="rect">
            <a:avLst/>
          </a:prstGeom>
          <a:noFill/>
          <a:ln/>
        </p:spPr>
        <p:txBody>
          <a:bodyPr wrap="square" lIns="0" tIns="0" rIns="0" bIns="0" rtlCol="0" anchor="ctr"/>
          <a:lstStyle/>
          <a:p>
            <a:pPr algn="ctr"/>
            <a:r>
              <a:rPr lang="en-US" altLang="ja-JP" sz="900" dirty="0">
                <a:hlinkClick r:id="rId3"/>
              </a:rPr>
              <a:t>The Databricks Blog</a:t>
            </a:r>
            <a:endParaRPr lang="en-US" sz="900" dirty="0"/>
          </a:p>
        </p:txBody>
      </p:sp>
      <p:sp>
        <p:nvSpPr>
          <p:cNvPr id="10" name="Shape 7"/>
          <p:cNvSpPr/>
          <p:nvPr/>
        </p:nvSpPr>
        <p:spPr>
          <a:xfrm>
            <a:off x="2210105" y="5407762"/>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4"/>
          <a:srcRect l="-1282" r="-1282"/>
          <a:stretch/>
        </p:blipFill>
        <p:spPr>
          <a:xfrm>
            <a:off x="2328977" y="5541264"/>
            <a:ext cx="219456" cy="190195"/>
          </a:xfrm>
          <a:prstGeom prst="rect">
            <a:avLst/>
          </a:prstGeom>
        </p:spPr>
      </p:pic>
      <p:sp>
        <p:nvSpPr>
          <p:cNvPr id="12" name="Shape 8"/>
          <p:cNvSpPr/>
          <p:nvPr/>
        </p:nvSpPr>
        <p:spPr>
          <a:xfrm>
            <a:off x="2819095" y="5407762"/>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5"/>
          <a:srcRect/>
          <a:stretch/>
        </p:blipFill>
        <p:spPr>
          <a:xfrm>
            <a:off x="2952598" y="5541264"/>
            <a:ext cx="190195" cy="190195"/>
          </a:xfrm>
          <a:prstGeom prst="rect">
            <a:avLst/>
          </a:prstGeom>
        </p:spPr>
      </p:pic>
      <p:sp>
        <p:nvSpPr>
          <p:cNvPr id="14" name="Shape 9"/>
          <p:cNvSpPr/>
          <p:nvPr/>
        </p:nvSpPr>
        <p:spPr>
          <a:xfrm>
            <a:off x="3429000" y="5407762"/>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6"/>
          <a:srcRect l="-1648" r="-1648"/>
          <a:stretch/>
        </p:blipFill>
        <p:spPr>
          <a:xfrm>
            <a:off x="3571646" y="5541264"/>
            <a:ext cx="171907" cy="190195"/>
          </a:xfrm>
          <a:prstGeom prst="rect">
            <a:avLst/>
          </a:prstGeom>
        </p:spPr>
      </p:pic>
      <p:sp>
        <p:nvSpPr>
          <p:cNvPr id="16" name="Text 10"/>
          <p:cNvSpPr txBox="1"/>
          <p:nvPr/>
        </p:nvSpPr>
        <p:spPr>
          <a:xfrm>
            <a:off x="6476695" y="800100"/>
            <a:ext cx="3405226"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Delta Lakeの特徴と利点</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Lakeは、データレイクにデータウェアハウスの信頼性と性能を提供するオープンソースストレージレイヤーです。大規模なデータセットに対する高信頼性のETL、分析、AIワークロードをサポートします。</a:t>
            </a:r>
            <a:endParaRPr lang="en-US" sz="1200" dirty="0"/>
          </a:p>
        </p:txBody>
      </p:sp>
      <p:sp>
        <p:nvSpPr>
          <p:cNvPr id="19" name="Text 13"/>
          <p:cNvSpPr txBox="1"/>
          <p:nvPr/>
        </p:nvSpPr>
        <p:spPr>
          <a:xfrm>
            <a:off x="6705295" y="25146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ACIDトランザクション：複数の同時書き込みを安全に処理し、データの整合性を保証</a:t>
            </a:r>
            <a:endParaRPr lang="en-US" sz="1200" dirty="0"/>
          </a:p>
        </p:txBody>
      </p:sp>
      <p:sp>
        <p:nvSpPr>
          <p:cNvPr id="20" name="Text 14"/>
          <p:cNvSpPr txBox="1"/>
          <p:nvPr/>
        </p:nvSpPr>
        <p:spPr>
          <a:xfrm>
            <a:off x="6705295" y="3086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スキーマ強制と進化：データ品質の確保とスキーマの柔軟な変更をサポート</a:t>
            </a:r>
            <a:endParaRPr lang="en-US" sz="1200" dirty="0"/>
          </a:p>
        </p:txBody>
      </p:sp>
      <p:sp>
        <p:nvSpPr>
          <p:cNvPr id="21" name="Text 15"/>
          <p:cNvSpPr txBox="1"/>
          <p:nvPr/>
        </p:nvSpPr>
        <p:spPr>
          <a:xfrm>
            <a:off x="6705295" y="3657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タイムトラベル（バージョニング）：過去のデータスナップショットに簡単にアクセス可能</a:t>
            </a:r>
            <a:endParaRPr lang="en-US" sz="1200" dirty="0"/>
          </a:p>
        </p:txBody>
      </p:sp>
      <p:sp>
        <p:nvSpPr>
          <p:cNvPr id="22" name="Text 16"/>
          <p:cNvSpPr txBox="1"/>
          <p:nvPr/>
        </p:nvSpPr>
        <p:spPr>
          <a:xfrm>
            <a:off x="6705295" y="4229100"/>
            <a:ext cx="51435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ストリーミングデータ統合：Structured Streamingとのシームレスな連携</a:t>
            </a:r>
            <a:endParaRPr lang="en-US" sz="1200" dirty="0"/>
          </a:p>
        </p:txBody>
      </p:sp>
      <p:sp>
        <p:nvSpPr>
          <p:cNvPr id="23" name="Text 17"/>
          <p:cNvSpPr txBox="1"/>
          <p:nvPr/>
        </p:nvSpPr>
        <p:spPr>
          <a:xfrm>
            <a:off x="6705295" y="4572000"/>
            <a:ext cx="50868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最適化エンジン：Zオーダー、自動インデックス、データスキッピングによる高速クエリ</a:t>
            </a:r>
            <a:endParaRPr lang="en-US" sz="1200" dirty="0"/>
          </a:p>
        </p:txBody>
      </p:sp>
      <p:sp>
        <p:nvSpPr>
          <p:cNvPr id="24" name="Shape 18"/>
          <p:cNvSpPr/>
          <p:nvPr/>
        </p:nvSpPr>
        <p:spPr>
          <a:xfrm>
            <a:off x="6476695" y="5181905"/>
            <a:ext cx="5333695" cy="1218895"/>
          </a:xfrm>
          <a:prstGeom prst="roundRect">
            <a:avLst>
              <a:gd name="adj" fmla="val 4689"/>
            </a:avLst>
          </a:prstGeom>
          <a:solidFill>
            <a:srgbClr val="E7EFF8"/>
          </a:solidFill>
          <a:ln/>
        </p:spPr>
        <p:txBody>
          <a:bodyPr/>
          <a:lstStyle/>
          <a:p>
            <a:endParaRPr lang="ja-JP" altLang="en-US"/>
          </a:p>
        </p:txBody>
      </p:sp>
      <p:sp>
        <p:nvSpPr>
          <p:cNvPr id="25" name="Text 19"/>
          <p:cNvSpPr txBox="1"/>
          <p:nvPr/>
        </p:nvSpPr>
        <p:spPr>
          <a:xfrm>
            <a:off x="6629400" y="5333695"/>
            <a:ext cx="162946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一般的なユースケース</a:t>
            </a:r>
            <a:endParaRPr lang="en-US" sz="1200" dirty="0"/>
          </a:p>
        </p:txBody>
      </p:sp>
      <p:pic>
        <p:nvPicPr>
          <p:cNvPr id="26" name="Image 4" descr="preencoded.png"/>
          <p:cNvPicPr>
            <a:picLocks noChangeAspect="1"/>
          </p:cNvPicPr>
          <p:nvPr/>
        </p:nvPicPr>
        <p:blipFill>
          <a:blip r:embed="rId7"/>
          <a:srcRect/>
          <a:stretch/>
        </p:blipFill>
        <p:spPr>
          <a:xfrm>
            <a:off x="6629400" y="5676595"/>
            <a:ext cx="152705" cy="152705"/>
          </a:xfrm>
          <a:prstGeom prst="rect">
            <a:avLst/>
          </a:prstGeom>
        </p:spPr>
      </p:pic>
      <p:sp>
        <p:nvSpPr>
          <p:cNvPr id="27" name="Text 20"/>
          <p:cNvSpPr txBox="1"/>
          <p:nvPr/>
        </p:nvSpPr>
        <p:spPr>
          <a:xfrm>
            <a:off x="6858000" y="5639105"/>
            <a:ext cx="21058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バッチ・ストリーミング統合</a:t>
            </a:r>
            <a:endParaRPr lang="en-US" sz="1200" dirty="0"/>
          </a:p>
        </p:txBody>
      </p:sp>
      <p:pic>
        <p:nvPicPr>
          <p:cNvPr id="28" name="Image 5" descr="preencoded.png"/>
          <p:cNvPicPr>
            <a:picLocks noChangeAspect="1"/>
          </p:cNvPicPr>
          <p:nvPr/>
        </p:nvPicPr>
        <p:blipFill>
          <a:blip r:embed="rId8"/>
          <a:srcRect/>
          <a:stretch/>
        </p:blipFill>
        <p:spPr>
          <a:xfrm>
            <a:off x="9219895" y="5676595"/>
            <a:ext cx="152705" cy="152705"/>
          </a:xfrm>
          <a:prstGeom prst="rect">
            <a:avLst/>
          </a:prstGeom>
        </p:spPr>
      </p:pic>
      <p:sp>
        <p:nvSpPr>
          <p:cNvPr id="29" name="Text 21"/>
          <p:cNvSpPr txBox="1"/>
          <p:nvPr/>
        </p:nvSpPr>
        <p:spPr>
          <a:xfrm>
            <a:off x="9448495" y="563910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データバージョニング</a:t>
            </a:r>
            <a:endParaRPr lang="en-US" sz="1200" dirty="0"/>
          </a:p>
        </p:txBody>
      </p:sp>
      <p:pic>
        <p:nvPicPr>
          <p:cNvPr id="30" name="Image 6" descr="preencoded.png"/>
          <p:cNvPicPr>
            <a:picLocks noChangeAspect="1"/>
          </p:cNvPicPr>
          <p:nvPr/>
        </p:nvPicPr>
        <p:blipFill>
          <a:blip r:embed="rId9"/>
          <a:srcRect t="-43" b="-43"/>
          <a:stretch/>
        </p:blipFill>
        <p:spPr>
          <a:xfrm>
            <a:off x="6629400" y="6057900"/>
            <a:ext cx="133502" cy="152705"/>
          </a:xfrm>
          <a:prstGeom prst="rect">
            <a:avLst/>
          </a:prstGeom>
        </p:spPr>
      </p:pic>
      <p:sp>
        <p:nvSpPr>
          <p:cNvPr id="31" name="Text 22"/>
          <p:cNvSpPr txBox="1"/>
          <p:nvPr/>
        </p:nvSpPr>
        <p:spPr>
          <a:xfrm>
            <a:off x="6838798" y="601949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データ品質管理</a:t>
            </a:r>
            <a:endParaRPr lang="en-US" sz="1200" dirty="0"/>
          </a:p>
        </p:txBody>
      </p:sp>
      <p:pic>
        <p:nvPicPr>
          <p:cNvPr id="32" name="Image 7" descr="preencoded.png"/>
          <p:cNvPicPr>
            <a:picLocks noChangeAspect="1"/>
          </p:cNvPicPr>
          <p:nvPr/>
        </p:nvPicPr>
        <p:blipFill>
          <a:blip r:embed="rId10"/>
          <a:srcRect t="-43" b="-43"/>
          <a:stretch/>
        </p:blipFill>
        <p:spPr>
          <a:xfrm>
            <a:off x="9219895" y="6057900"/>
            <a:ext cx="133502" cy="152705"/>
          </a:xfrm>
          <a:prstGeom prst="rect">
            <a:avLst/>
          </a:prstGeom>
        </p:spPr>
      </p:pic>
      <p:sp>
        <p:nvSpPr>
          <p:cNvPr id="33" name="Text 23"/>
          <p:cNvSpPr txBox="1"/>
          <p:nvPr/>
        </p:nvSpPr>
        <p:spPr>
          <a:xfrm>
            <a:off x="9430207" y="6019495"/>
            <a:ext cx="16002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ETL/ELTパイプライン</a:t>
            </a:r>
            <a:endParaRPr lang="en-US" sz="1200" dirty="0"/>
          </a:p>
        </p:txBody>
      </p:sp>
      <p:pic>
        <p:nvPicPr>
          <p:cNvPr id="34" name="Image 8" descr="preencoded.png"/>
          <p:cNvPicPr>
            <a:picLocks noChangeAspect="1"/>
          </p:cNvPicPr>
          <p:nvPr/>
        </p:nvPicPr>
        <p:blipFill>
          <a:blip r:embed="rId11"/>
          <a:srcRect/>
          <a:stretch/>
        </p:blipFill>
        <p:spPr>
          <a:xfrm>
            <a:off x="6476695" y="6429146"/>
            <a:ext cx="133502" cy="133502"/>
          </a:xfrm>
          <a:prstGeom prst="rect">
            <a:avLst/>
          </a:prstGeom>
        </p:spPr>
      </p:pic>
      <p:sp>
        <p:nvSpPr>
          <p:cNvPr id="35" name="Text 24"/>
          <p:cNvSpPr txBox="1"/>
          <p:nvPr/>
        </p:nvSpPr>
        <p:spPr>
          <a:xfrm>
            <a:off x="6648602" y="6400800"/>
            <a:ext cx="36914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Delta Lake公式ドキュメントを参照</a:t>
            </a:r>
            <a:endParaRPr lang="en-US" sz="1000" dirty="0"/>
          </a:p>
        </p:txBody>
      </p:sp>
      <p:sp>
        <p:nvSpPr>
          <p:cNvPr id="36" name="Text 25"/>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30 / 55</a:t>
            </a:r>
            <a:endParaRPr lang="en-US" sz="900" dirty="0"/>
          </a:p>
        </p:txBody>
      </p:sp>
      <p:pic>
        <p:nvPicPr>
          <p:cNvPr id="3074" name="Picture 2" descr="In Delta Lake 1.0, multiple Delta Lake clusters can read and write from the same table.">
            <a:extLst>
              <a:ext uri="{FF2B5EF4-FFF2-40B4-BE49-F238E27FC236}">
                <a16:creationId xmlns:a16="http://schemas.microsoft.com/office/drawing/2014/main" id="{FC6BFE62-ADEB-D8AA-B693-643238DE3E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388" y="1974286"/>
            <a:ext cx="4574613" cy="2041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2191695" cy="781080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51952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第4部 データアーキテクチャとパイプライン</a:t>
            </a:r>
            <a:endParaRPr lang="en-US" sz="1300" dirty="0"/>
          </a:p>
        </p:txBody>
      </p:sp>
      <p:sp>
        <p:nvSpPr>
          <p:cNvPr id="5" name="Text 3"/>
          <p:cNvSpPr txBox="1"/>
          <p:nvPr/>
        </p:nvSpPr>
        <p:spPr>
          <a:xfrm>
            <a:off x="304495" y="647395"/>
            <a:ext cx="3643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ストリーミングデータ処理</a:t>
            </a:r>
            <a:endParaRPr lang="en-US" sz="2200" dirty="0"/>
          </a:p>
        </p:txBody>
      </p:sp>
      <p:sp>
        <p:nvSpPr>
          <p:cNvPr id="6" name="Shape 4"/>
          <p:cNvSpPr/>
          <p:nvPr/>
        </p:nvSpPr>
        <p:spPr>
          <a:xfrm>
            <a:off x="3962095" y="838505"/>
            <a:ext cx="7925105" cy="38405"/>
          </a:xfrm>
          <a:prstGeom prst="rect">
            <a:avLst/>
          </a:prstGeom>
          <a:solidFill>
            <a:srgbClr val="FF8A00"/>
          </a:solidFill>
          <a:ln/>
        </p:spPr>
        <p:txBody>
          <a:bodyPr/>
          <a:lstStyle/>
          <a:p>
            <a:endParaRPr lang="ja-JP" altLang="en-US"/>
          </a:p>
        </p:txBody>
      </p:sp>
      <p:sp>
        <p:nvSpPr>
          <p:cNvPr id="7" name="Shape 5"/>
          <p:cNvSpPr/>
          <p:nvPr/>
        </p:nvSpPr>
        <p:spPr>
          <a:xfrm>
            <a:off x="304495" y="1333195"/>
            <a:ext cx="11582705" cy="4229100"/>
          </a:xfrm>
          <a:prstGeom prst="roundRect">
            <a:avLst>
              <a:gd name="adj" fmla="val 39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9" name="Text 6"/>
          <p:cNvSpPr txBox="1"/>
          <p:nvPr/>
        </p:nvSpPr>
        <p:spPr>
          <a:xfrm>
            <a:off x="10103206" y="5219395"/>
            <a:ext cx="405079" cy="191110"/>
          </a:xfrm>
          <a:prstGeom prst="rect">
            <a:avLst/>
          </a:prstGeom>
          <a:noFill/>
          <a:ln/>
        </p:spPr>
        <p:txBody>
          <a:bodyPr wrap="square" lIns="0" tIns="0" rIns="0" bIns="0" rtlCol="0" anchor="ctr"/>
          <a:lstStyle/>
          <a:p>
            <a:pPr marL="0" indent="0" algn="r">
              <a:buNone/>
            </a:pPr>
            <a:r>
              <a:rPr lang="en-US" sz="1000" dirty="0">
                <a:solidFill>
                  <a:srgbClr val="6B7280"/>
                </a:solidFill>
                <a:latin typeface="Noto Sans JP" pitchFamily="34" charset="0"/>
                <a:ea typeface="Noto Sans JP" pitchFamily="34" charset="-122"/>
                <a:cs typeface="Noto Sans JP" pitchFamily="34" charset="-120"/>
              </a:rPr>
              <a:t>出典:</a:t>
            </a:r>
            <a:endParaRPr lang="en-US" sz="1000" dirty="0"/>
          </a:p>
        </p:txBody>
      </p:sp>
      <p:sp>
        <p:nvSpPr>
          <p:cNvPr id="10" name="Text 7"/>
          <p:cNvSpPr txBox="1"/>
          <p:nvPr/>
        </p:nvSpPr>
        <p:spPr>
          <a:xfrm>
            <a:off x="10406786" y="5219395"/>
            <a:ext cx="1433779" cy="191110"/>
          </a:xfrm>
          <a:prstGeom prst="rect">
            <a:avLst/>
          </a:prstGeom>
          <a:noFill/>
          <a:ln/>
        </p:spPr>
        <p:txBody>
          <a:bodyPr wrap="square" lIns="0" tIns="0" rIns="0" bIns="0" rtlCol="0" anchor="ctr"/>
          <a:lstStyle/>
          <a:p>
            <a:pPr marL="0" indent="0" algn="r">
              <a:buNone/>
            </a:pPr>
            <a:r>
              <a:rPr lang="en-US" sz="1000" dirty="0">
                <a:solidFill>
                  <a:srgbClr val="1B5FA7"/>
                </a:solidFill>
                <a:latin typeface="Noto Sans JP" pitchFamily="34" charset="0"/>
                <a:ea typeface="Noto Sans JP" pitchFamily="34" charset="-122"/>
                <a:cs typeface="Noto Sans JP" pitchFamily="34" charset="-120"/>
                <a:hlinkClick r:id="rId3"/>
              </a:rPr>
              <a:t>Databricks公式ブログ</a:t>
            </a:r>
            <a:endParaRPr lang="en-US" sz="1000" dirty="0"/>
          </a:p>
        </p:txBody>
      </p:sp>
      <p:sp>
        <p:nvSpPr>
          <p:cNvPr id="11" name="Shape 8"/>
          <p:cNvSpPr/>
          <p:nvPr/>
        </p:nvSpPr>
        <p:spPr>
          <a:xfrm>
            <a:off x="304495" y="5867705"/>
            <a:ext cx="11582705" cy="1257300"/>
          </a:xfrm>
          <a:prstGeom prst="roundRect">
            <a:avLst>
              <a:gd name="adj" fmla="val 4408"/>
            </a:avLst>
          </a:prstGeom>
          <a:solidFill>
            <a:srgbClr val="E7EFF8"/>
          </a:solidFill>
          <a:ln/>
        </p:spPr>
        <p:txBody>
          <a:bodyPr/>
          <a:lstStyle/>
          <a:p>
            <a:endParaRPr lang="ja-JP" altLang="en-US"/>
          </a:p>
        </p:txBody>
      </p:sp>
      <p:sp>
        <p:nvSpPr>
          <p:cNvPr id="12" name="Shape 9"/>
          <p:cNvSpPr/>
          <p:nvPr/>
        </p:nvSpPr>
        <p:spPr>
          <a:xfrm>
            <a:off x="495605" y="6057900"/>
            <a:ext cx="457200" cy="457200"/>
          </a:xfrm>
          <a:prstGeom prst="roundRect">
            <a:avLst>
              <a:gd name="adj" fmla="val 200000"/>
            </a:avLst>
          </a:prstGeom>
          <a:solidFill>
            <a:srgbClr val="FF8A00"/>
          </a:solidFill>
          <a:ln/>
        </p:spPr>
        <p:txBody>
          <a:bodyPr/>
          <a:lstStyle/>
          <a:p>
            <a:endParaRPr lang="ja-JP" altLang="en-US"/>
          </a:p>
        </p:txBody>
      </p:sp>
      <p:pic>
        <p:nvPicPr>
          <p:cNvPr id="13" name="Image 1" descr="preencoded.png"/>
          <p:cNvPicPr>
            <a:picLocks noChangeAspect="1"/>
          </p:cNvPicPr>
          <p:nvPr/>
        </p:nvPicPr>
        <p:blipFill>
          <a:blip r:embed="rId4"/>
          <a:srcRect/>
          <a:stretch/>
        </p:blipFill>
        <p:spPr>
          <a:xfrm>
            <a:off x="629107" y="6191402"/>
            <a:ext cx="190195" cy="190195"/>
          </a:xfrm>
          <a:prstGeom prst="rect">
            <a:avLst/>
          </a:prstGeom>
        </p:spPr>
      </p:pic>
      <p:sp>
        <p:nvSpPr>
          <p:cNvPr id="14" name="Text 10"/>
          <p:cNvSpPr txBox="1"/>
          <p:nvPr/>
        </p:nvSpPr>
        <p:spPr>
          <a:xfrm>
            <a:off x="1104595" y="6067044"/>
            <a:ext cx="10711282"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DatabricksではStructured StreamingとDelta Lakeを組み合わせることで、高速かつ信頼性の高いストリーミングデータ処理パイプラインを実現しています。</a:t>
            </a:r>
            <a:endParaRPr lang="en-US" sz="1300" dirty="0"/>
          </a:p>
        </p:txBody>
      </p:sp>
      <p:pic>
        <p:nvPicPr>
          <p:cNvPr id="15" name="Image 2" descr="preencoded.png"/>
          <p:cNvPicPr>
            <a:picLocks noChangeAspect="1"/>
          </p:cNvPicPr>
          <p:nvPr/>
        </p:nvPicPr>
        <p:blipFill>
          <a:blip r:embed="rId5"/>
          <a:srcRect t="-43" b="-43"/>
          <a:stretch/>
        </p:blipFill>
        <p:spPr>
          <a:xfrm>
            <a:off x="1104595" y="6743700"/>
            <a:ext cx="133502" cy="152705"/>
          </a:xfrm>
          <a:prstGeom prst="rect">
            <a:avLst/>
          </a:prstGeom>
        </p:spPr>
      </p:pic>
      <p:sp>
        <p:nvSpPr>
          <p:cNvPr id="16" name="Text 11"/>
          <p:cNvSpPr txBox="1"/>
          <p:nvPr/>
        </p:nvSpPr>
        <p:spPr>
          <a:xfrm>
            <a:off x="1314907" y="6705295"/>
            <a:ext cx="133411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リアルタイム処理</a:t>
            </a:r>
            <a:endParaRPr lang="en-US" sz="1200" dirty="0"/>
          </a:p>
        </p:txBody>
      </p:sp>
      <p:pic>
        <p:nvPicPr>
          <p:cNvPr id="17" name="Image 3" descr="preencoded.png"/>
          <p:cNvPicPr>
            <a:picLocks noChangeAspect="1"/>
          </p:cNvPicPr>
          <p:nvPr/>
        </p:nvPicPr>
        <p:blipFill>
          <a:blip r:embed="rId6"/>
          <a:srcRect/>
          <a:stretch/>
        </p:blipFill>
        <p:spPr>
          <a:xfrm>
            <a:off x="2681935" y="6743700"/>
            <a:ext cx="152705" cy="152705"/>
          </a:xfrm>
          <a:prstGeom prst="rect">
            <a:avLst/>
          </a:prstGeom>
        </p:spPr>
      </p:pic>
      <p:sp>
        <p:nvSpPr>
          <p:cNvPr id="18" name="Text 12"/>
          <p:cNvSpPr txBox="1"/>
          <p:nvPr/>
        </p:nvSpPr>
        <p:spPr>
          <a:xfrm>
            <a:off x="2910535" y="6705295"/>
            <a:ext cx="162946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Exactly-once処理保証</a:t>
            </a:r>
            <a:endParaRPr lang="en-US" sz="1200" dirty="0"/>
          </a:p>
        </p:txBody>
      </p:sp>
      <p:pic>
        <p:nvPicPr>
          <p:cNvPr id="19" name="Image 4" descr="preencoded.png"/>
          <p:cNvPicPr>
            <a:picLocks noChangeAspect="1"/>
          </p:cNvPicPr>
          <p:nvPr/>
        </p:nvPicPr>
        <p:blipFill>
          <a:blip r:embed="rId7"/>
          <a:srcRect/>
          <a:stretch/>
        </p:blipFill>
        <p:spPr>
          <a:xfrm>
            <a:off x="4567428" y="6743700"/>
            <a:ext cx="152705" cy="152705"/>
          </a:xfrm>
          <a:prstGeom prst="rect">
            <a:avLst/>
          </a:prstGeom>
        </p:spPr>
      </p:pic>
      <p:sp>
        <p:nvSpPr>
          <p:cNvPr id="20" name="Text 13"/>
          <p:cNvSpPr txBox="1"/>
          <p:nvPr/>
        </p:nvSpPr>
        <p:spPr>
          <a:xfrm>
            <a:off x="4796028" y="6705295"/>
            <a:ext cx="194310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ストリームとバッチの統合</a:t>
            </a:r>
            <a:endParaRPr lang="en-US" sz="1200" dirty="0"/>
          </a:p>
        </p:txBody>
      </p:sp>
      <p:pic>
        <p:nvPicPr>
          <p:cNvPr id="21" name="Image 5" descr="preencoded.png"/>
          <p:cNvPicPr>
            <a:picLocks noChangeAspect="1"/>
          </p:cNvPicPr>
          <p:nvPr/>
        </p:nvPicPr>
        <p:blipFill>
          <a:blip r:embed="rId8"/>
          <a:srcRect l="-33" r="-33"/>
          <a:stretch/>
        </p:blipFill>
        <p:spPr>
          <a:xfrm>
            <a:off x="6772961" y="6743700"/>
            <a:ext cx="171907" cy="152705"/>
          </a:xfrm>
          <a:prstGeom prst="rect">
            <a:avLst/>
          </a:prstGeom>
        </p:spPr>
      </p:pic>
      <p:sp>
        <p:nvSpPr>
          <p:cNvPr id="22" name="Text 14"/>
          <p:cNvSpPr txBox="1"/>
          <p:nvPr/>
        </p:nvSpPr>
        <p:spPr>
          <a:xfrm>
            <a:off x="7020763" y="6705295"/>
            <a:ext cx="1467612"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Delta Lake一元管理</a:t>
            </a:r>
            <a:endParaRPr lang="en-US" sz="1200" dirty="0"/>
          </a:p>
        </p:txBody>
      </p:sp>
      <p:pic>
        <p:nvPicPr>
          <p:cNvPr id="23" name="Image 6" descr="preencoded.png"/>
          <p:cNvPicPr>
            <a:picLocks noChangeAspect="1"/>
          </p:cNvPicPr>
          <p:nvPr/>
        </p:nvPicPr>
        <p:blipFill>
          <a:blip r:embed="rId9"/>
          <a:srcRect/>
          <a:stretch/>
        </p:blipFill>
        <p:spPr>
          <a:xfrm>
            <a:off x="304495" y="7362749"/>
            <a:ext cx="133502" cy="133502"/>
          </a:xfrm>
          <a:prstGeom prst="rect">
            <a:avLst/>
          </a:prstGeom>
        </p:spPr>
      </p:pic>
      <p:sp>
        <p:nvSpPr>
          <p:cNvPr id="24" name="Text 15"/>
          <p:cNvSpPr txBox="1"/>
          <p:nvPr/>
        </p:nvSpPr>
        <p:spPr>
          <a:xfrm>
            <a:off x="476402" y="7334402"/>
            <a:ext cx="4101084"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詳細はAzure Databricks Structured Streamingドキュメントを参照</a:t>
            </a:r>
            <a:endParaRPr lang="en-US" sz="1000" dirty="0"/>
          </a:p>
        </p:txBody>
      </p:sp>
      <p:sp>
        <p:nvSpPr>
          <p:cNvPr id="25" name="Shape 16"/>
          <p:cNvSpPr/>
          <p:nvPr/>
        </p:nvSpPr>
        <p:spPr>
          <a:xfrm>
            <a:off x="11162995" y="7276795"/>
            <a:ext cx="304495" cy="304495"/>
          </a:xfrm>
          <a:prstGeom prst="roundRect">
            <a:avLst>
              <a:gd name="adj" fmla="val 300300"/>
            </a:avLst>
          </a:prstGeom>
          <a:solidFill>
            <a:srgbClr val="1B5FA7"/>
          </a:solidFill>
          <a:ln/>
        </p:spPr>
        <p:txBody>
          <a:bodyPr/>
          <a:lstStyle/>
          <a:p>
            <a:endParaRPr lang="ja-JP" altLang="en-US"/>
          </a:p>
        </p:txBody>
      </p:sp>
      <p:pic>
        <p:nvPicPr>
          <p:cNvPr id="26" name="Image 7" descr="preencoded.png"/>
          <p:cNvPicPr>
            <a:picLocks noChangeAspect="1"/>
          </p:cNvPicPr>
          <p:nvPr/>
        </p:nvPicPr>
        <p:blipFill>
          <a:blip r:embed="rId10"/>
          <a:srcRect/>
          <a:stretch/>
        </p:blipFill>
        <p:spPr>
          <a:xfrm>
            <a:off x="11248949" y="7362749"/>
            <a:ext cx="133502" cy="133502"/>
          </a:xfrm>
          <a:prstGeom prst="rect">
            <a:avLst/>
          </a:prstGeom>
        </p:spPr>
      </p:pic>
      <p:sp>
        <p:nvSpPr>
          <p:cNvPr id="27" name="Shape 17"/>
          <p:cNvSpPr/>
          <p:nvPr/>
        </p:nvSpPr>
        <p:spPr>
          <a:xfrm>
            <a:off x="11582705" y="7276795"/>
            <a:ext cx="304495" cy="304495"/>
          </a:xfrm>
          <a:prstGeom prst="roundRect">
            <a:avLst>
              <a:gd name="adj" fmla="val 300300"/>
            </a:avLst>
          </a:prstGeom>
          <a:solidFill>
            <a:srgbClr val="FF8A00"/>
          </a:solidFill>
          <a:ln/>
        </p:spPr>
        <p:txBody>
          <a:bodyPr/>
          <a:lstStyle/>
          <a:p>
            <a:endParaRPr lang="ja-JP" altLang="en-US"/>
          </a:p>
        </p:txBody>
      </p:sp>
      <p:pic>
        <p:nvPicPr>
          <p:cNvPr id="28" name="Image 8" descr="preencoded.png"/>
          <p:cNvPicPr>
            <a:picLocks noChangeAspect="1"/>
          </p:cNvPicPr>
          <p:nvPr/>
        </p:nvPicPr>
        <p:blipFill>
          <a:blip r:embed="rId11"/>
          <a:srcRect t="-1100" b="-1100"/>
          <a:stretch/>
        </p:blipFill>
        <p:spPr>
          <a:xfrm>
            <a:off x="11677802" y="7362749"/>
            <a:ext cx="114300" cy="133502"/>
          </a:xfrm>
          <a:prstGeom prst="rect">
            <a:avLst/>
          </a:prstGeom>
        </p:spPr>
      </p:pic>
      <p:sp>
        <p:nvSpPr>
          <p:cNvPr id="29" name="Text 18"/>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31 / 55</a:t>
            </a:r>
            <a:endParaRPr lang="en-US" sz="900" dirty="0"/>
          </a:p>
        </p:txBody>
      </p:sp>
      <p:pic>
        <p:nvPicPr>
          <p:cNvPr id="4100" name="Picture 4" descr="Figure 1. High level view of streaming data ingestion into delta lake">
            <a:extLst>
              <a:ext uri="{FF2B5EF4-FFF2-40B4-BE49-F238E27FC236}">
                <a16:creationId xmlns:a16="http://schemas.microsoft.com/office/drawing/2014/main" id="{9805628A-FBDC-AC47-F88E-D4416F0075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8101" y="1448410"/>
            <a:ext cx="7925105" cy="3566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0153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バッチ処理パイプライン</a:t>
            </a:r>
            <a:endParaRPr lang="en-US" sz="1300" dirty="0"/>
          </a:p>
        </p:txBody>
      </p:sp>
      <p:sp>
        <p:nvSpPr>
          <p:cNvPr id="5" name="Shape 3"/>
          <p:cNvSpPr/>
          <p:nvPr/>
        </p:nvSpPr>
        <p:spPr>
          <a:xfrm>
            <a:off x="647395" y="1524305"/>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ae40941355cb6845d96558495f20f2b7.png"/>
          <p:cNvPicPr>
            <a:picLocks noChangeAspect="1"/>
          </p:cNvPicPr>
          <p:nvPr/>
        </p:nvPicPr>
        <p:blipFill>
          <a:blip r:embed="rId3"/>
          <a:srcRect l="20" r="20"/>
          <a:stretch/>
        </p:blipFill>
        <p:spPr>
          <a:xfrm>
            <a:off x="800100" y="1677010"/>
            <a:ext cx="4496105" cy="2438705"/>
          </a:xfrm>
          <a:prstGeom prst="rect">
            <a:avLst/>
          </a:prstGeom>
        </p:spPr>
      </p:pic>
      <p:sp>
        <p:nvSpPr>
          <p:cNvPr id="7" name="Text 4"/>
          <p:cNvSpPr txBox="1"/>
          <p:nvPr/>
        </p:nvSpPr>
        <p:spPr>
          <a:xfrm>
            <a:off x="1521562" y="4266590"/>
            <a:ext cx="31583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Databricksバッチ処理パイプラインアーキテクチャ</a:t>
            </a:r>
            <a:endParaRPr lang="en-US" sz="1000" dirty="0"/>
          </a:p>
        </p:txBody>
      </p:sp>
      <p:sp>
        <p:nvSpPr>
          <p:cNvPr id="8" name="Text 5"/>
          <p:cNvSpPr txBox="1"/>
          <p:nvPr/>
        </p:nvSpPr>
        <p:spPr>
          <a:xfrm>
            <a:off x="1559052" y="44860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486046"/>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5105095"/>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l="-1648" r="-1648"/>
          <a:stretch/>
        </p:blipFill>
        <p:spPr>
          <a:xfrm>
            <a:off x="2352751" y="5238598"/>
            <a:ext cx="171907" cy="190195"/>
          </a:xfrm>
          <a:prstGeom prst="rect">
            <a:avLst/>
          </a:prstGeom>
        </p:spPr>
      </p:pic>
      <p:sp>
        <p:nvSpPr>
          <p:cNvPr id="12" name="Shape 8"/>
          <p:cNvSpPr/>
          <p:nvPr/>
        </p:nvSpPr>
        <p:spPr>
          <a:xfrm>
            <a:off x="2819095" y="5105095"/>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52598" y="5238598"/>
            <a:ext cx="190195" cy="190195"/>
          </a:xfrm>
          <a:prstGeom prst="rect">
            <a:avLst/>
          </a:prstGeom>
        </p:spPr>
      </p:pic>
      <p:sp>
        <p:nvSpPr>
          <p:cNvPr id="14" name="Shape 9"/>
          <p:cNvSpPr/>
          <p:nvPr/>
        </p:nvSpPr>
        <p:spPr>
          <a:xfrm>
            <a:off x="3429000" y="5105095"/>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238598"/>
            <a:ext cx="190195" cy="190195"/>
          </a:xfrm>
          <a:prstGeom prst="rect">
            <a:avLst/>
          </a:prstGeom>
        </p:spPr>
      </p:pic>
      <p:sp>
        <p:nvSpPr>
          <p:cNvPr id="16" name="Text 10"/>
          <p:cNvSpPr txBox="1"/>
          <p:nvPr/>
        </p:nvSpPr>
        <p:spPr>
          <a:xfrm>
            <a:off x="6476695" y="800100"/>
            <a:ext cx="33576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バッチ処理パイプライン</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Databricksプラットフォームでは、大規模データの定期的なバッチ処理を効率的に構築・運用できます。Delta Lake上に構築されたバッチ処理パイプラインは、信頼性と拡張性を兼ね備えています。</a:t>
            </a:r>
            <a:endParaRPr lang="en-US" sz="1200" dirty="0"/>
          </a:p>
        </p:txBody>
      </p:sp>
      <p:sp>
        <p:nvSpPr>
          <p:cNvPr id="19" name="Text 13"/>
          <p:cNvSpPr txBox="1"/>
          <p:nvPr/>
        </p:nvSpPr>
        <p:spPr>
          <a:xfrm>
            <a:off x="6705295" y="2514600"/>
            <a:ext cx="50959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自動化ワークフロー：Lakeflow Jobsを使用した依存関係を持つマルチタスクワークフロー構築</a:t>
            </a:r>
            <a:endParaRPr lang="en-US" sz="1200" dirty="0"/>
          </a:p>
        </p:txBody>
      </p:sp>
      <p:sp>
        <p:nvSpPr>
          <p:cNvPr id="20" name="Text 14"/>
          <p:cNvSpPr txBox="1"/>
          <p:nvPr/>
        </p:nvSpPr>
        <p:spPr>
          <a:xfrm>
            <a:off x="6705295" y="30861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冪等性と耐障害性：トランザクション管理とチェックポイントによる安全な再処理</a:t>
            </a:r>
            <a:endParaRPr lang="en-US" sz="1200" dirty="0"/>
          </a:p>
        </p:txBody>
      </p:sp>
      <p:sp>
        <p:nvSpPr>
          <p:cNvPr id="21" name="Text 15"/>
          <p:cNvSpPr txBox="1"/>
          <p:nvPr/>
        </p:nvSpPr>
        <p:spPr>
          <a:xfrm>
            <a:off x="6705295" y="36576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スケジュール実行：時間/イベントベースのトリガーで定期的なデータ処理を実現</a:t>
            </a:r>
            <a:endParaRPr lang="en-US" sz="1200" dirty="0"/>
          </a:p>
        </p:txBody>
      </p:sp>
      <p:sp>
        <p:nvSpPr>
          <p:cNvPr id="22" name="Text 16"/>
          <p:cNvSpPr txBox="1"/>
          <p:nvPr/>
        </p:nvSpPr>
        <p:spPr>
          <a:xfrm>
            <a:off x="6705295" y="4229100"/>
            <a:ext cx="52203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パフォーマンス最適化：Z-Order、データスキッピング、コンパクションによる処理効率向上</a:t>
            </a:r>
            <a:endParaRPr lang="en-US" sz="1200" dirty="0"/>
          </a:p>
        </p:txBody>
      </p:sp>
      <p:sp>
        <p:nvSpPr>
          <p:cNvPr id="23" name="Shape 17"/>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990795"/>
            <a:ext cx="102870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実装パターン</a:t>
            </a:r>
            <a:endParaRPr lang="en-US" sz="1200" dirty="0"/>
          </a:p>
        </p:txBody>
      </p:sp>
      <p:pic>
        <p:nvPicPr>
          <p:cNvPr id="25" name="Image 4" descr="preencoded.png"/>
          <p:cNvPicPr>
            <a:picLocks noChangeAspect="1"/>
          </p:cNvPicPr>
          <p:nvPr/>
        </p:nvPicPr>
        <p:blipFill>
          <a:blip r:embed="rId8"/>
          <a:srcRect t="-180" b="-180"/>
          <a:stretch/>
        </p:blipFill>
        <p:spPr>
          <a:xfrm>
            <a:off x="6629400" y="5333695"/>
            <a:ext cx="190195" cy="152705"/>
          </a:xfrm>
          <a:prstGeom prst="rect">
            <a:avLst/>
          </a:prstGeom>
        </p:spPr>
      </p:pic>
      <p:sp>
        <p:nvSpPr>
          <p:cNvPr id="26" name="Text 19"/>
          <p:cNvSpPr txBox="1"/>
          <p:nvPr/>
        </p:nvSpPr>
        <p:spPr>
          <a:xfrm>
            <a:off x="6896405" y="5296205"/>
            <a:ext cx="16002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メダリオン各層間ETL</a:t>
            </a:r>
            <a:endParaRPr lang="en-US" sz="1200" dirty="0"/>
          </a:p>
        </p:txBody>
      </p:sp>
      <p:pic>
        <p:nvPicPr>
          <p:cNvPr id="27" name="Image 5" descr="preencoded.png"/>
          <p:cNvPicPr>
            <a:picLocks noChangeAspect="1"/>
          </p:cNvPicPr>
          <p:nvPr/>
        </p:nvPicPr>
        <p:blipFill>
          <a:blip r:embed="rId9"/>
          <a:srcRect/>
          <a:stretch/>
        </p:blipFill>
        <p:spPr>
          <a:xfrm>
            <a:off x="9219895" y="5333695"/>
            <a:ext cx="152705" cy="152705"/>
          </a:xfrm>
          <a:prstGeom prst="rect">
            <a:avLst/>
          </a:prstGeom>
        </p:spPr>
      </p:pic>
      <p:sp>
        <p:nvSpPr>
          <p:cNvPr id="28" name="Text 20"/>
          <p:cNvSpPr txBox="1"/>
          <p:nvPr/>
        </p:nvSpPr>
        <p:spPr>
          <a:xfrm>
            <a:off x="9448495" y="529620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増分データロード</a:t>
            </a:r>
            <a:endParaRPr lang="en-US" sz="1200" dirty="0"/>
          </a:p>
        </p:txBody>
      </p:sp>
      <p:pic>
        <p:nvPicPr>
          <p:cNvPr id="29" name="Image 6" descr="preencoded.png"/>
          <p:cNvPicPr>
            <a:picLocks noChangeAspect="1"/>
          </p:cNvPicPr>
          <p:nvPr/>
        </p:nvPicPr>
        <p:blipFill>
          <a:blip r:embed="rId10"/>
          <a:srcRect/>
          <a:stretch/>
        </p:blipFill>
        <p:spPr>
          <a:xfrm>
            <a:off x="6629400" y="5715000"/>
            <a:ext cx="152705" cy="152705"/>
          </a:xfrm>
          <a:prstGeom prst="rect">
            <a:avLst/>
          </a:prstGeom>
        </p:spPr>
      </p:pic>
      <p:sp>
        <p:nvSpPr>
          <p:cNvPr id="30" name="Text 21"/>
          <p:cNvSpPr txBox="1"/>
          <p:nvPr/>
        </p:nvSpPr>
        <p:spPr>
          <a:xfrm>
            <a:off x="6858000" y="567659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定期的データ集計</a:t>
            </a:r>
            <a:endParaRPr lang="en-US" sz="1200" dirty="0"/>
          </a:p>
        </p:txBody>
      </p:sp>
      <p:pic>
        <p:nvPicPr>
          <p:cNvPr id="31" name="Image 7" descr="preencoded.png"/>
          <p:cNvPicPr>
            <a:picLocks noChangeAspect="1"/>
          </p:cNvPicPr>
          <p:nvPr/>
        </p:nvPicPr>
        <p:blipFill>
          <a:blip r:embed="rId11"/>
          <a:srcRect t="-43" b="-43"/>
          <a:stretch/>
        </p:blipFill>
        <p:spPr>
          <a:xfrm>
            <a:off x="9219895" y="5715000"/>
            <a:ext cx="133502" cy="152705"/>
          </a:xfrm>
          <a:prstGeom prst="rect">
            <a:avLst/>
          </a:prstGeom>
        </p:spPr>
      </p:pic>
      <p:sp>
        <p:nvSpPr>
          <p:cNvPr id="32" name="Text 22"/>
          <p:cNvSpPr txBox="1"/>
          <p:nvPr/>
        </p:nvSpPr>
        <p:spPr>
          <a:xfrm>
            <a:off x="9430207" y="5676595"/>
            <a:ext cx="17053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日次/月次レポート生成</a:t>
            </a:r>
            <a:endParaRPr lang="en-US" sz="1200" dirty="0"/>
          </a:p>
        </p:txBody>
      </p:sp>
      <p:pic>
        <p:nvPicPr>
          <p:cNvPr id="33"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4" name="Text 23"/>
          <p:cNvSpPr txBox="1"/>
          <p:nvPr/>
        </p:nvSpPr>
        <p:spPr>
          <a:xfrm>
            <a:off x="6648602" y="6057900"/>
            <a:ext cx="303397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詳細はDatabricksジョブ公式ドキュメントを参照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32 / 55</a:t>
            </a:r>
            <a:endParaRPr 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16996" y="0"/>
            <a:ext cx="12191695" cy="7543800"/>
          </a:xfrm>
          <a:prstGeom prst="rect">
            <a:avLst/>
          </a:prstGeom>
          <a:solidFill>
            <a:srgbClr val="FFFFFF"/>
          </a:solidFill>
          <a:ln/>
        </p:spPr>
        <p:txBody>
          <a:bodyPr/>
          <a:lstStyle/>
          <a:p>
            <a:endParaRPr lang="ja-JP" altLang="en-US" dirty="0"/>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292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多様なデータフォーマット対応</a:t>
            </a:r>
            <a:endParaRPr lang="en-US" sz="1300" dirty="0"/>
          </a:p>
        </p:txBody>
      </p:sp>
      <p:sp>
        <p:nvSpPr>
          <p:cNvPr id="5" name="Shape 3"/>
          <p:cNvSpPr/>
          <p:nvPr/>
        </p:nvSpPr>
        <p:spPr>
          <a:xfrm>
            <a:off x="313944" y="1771192"/>
            <a:ext cx="4800600" cy="3696005"/>
          </a:xfrm>
          <a:prstGeom prst="roundRect">
            <a:avLst>
              <a:gd name="adj" fmla="val 51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67" name="Shape 53"/>
          <p:cNvSpPr/>
          <p:nvPr/>
        </p:nvSpPr>
        <p:spPr>
          <a:xfrm>
            <a:off x="381305" y="5645506"/>
            <a:ext cx="1248156" cy="714146"/>
          </a:xfrm>
          <a:prstGeom prst="roundRect">
            <a:avLst>
              <a:gd name="adj" fmla="val 13658"/>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68" name="Image 12" descr="preencoded.png"/>
          <p:cNvPicPr>
            <a:picLocks noChangeAspect="1"/>
          </p:cNvPicPr>
          <p:nvPr/>
        </p:nvPicPr>
        <p:blipFill>
          <a:blip r:embed="rId3"/>
          <a:srcRect l="-1282" r="-1282"/>
          <a:stretch/>
        </p:blipFill>
        <p:spPr>
          <a:xfrm>
            <a:off x="895198" y="5759806"/>
            <a:ext cx="219456" cy="190195"/>
          </a:xfrm>
          <a:prstGeom prst="rect">
            <a:avLst/>
          </a:prstGeom>
        </p:spPr>
      </p:pic>
      <p:sp>
        <p:nvSpPr>
          <p:cNvPr id="69" name="Text 54"/>
          <p:cNvSpPr txBox="1"/>
          <p:nvPr/>
        </p:nvSpPr>
        <p:spPr>
          <a:xfrm>
            <a:off x="672998" y="6050585"/>
            <a:ext cx="767182"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Delta Lake</a:t>
            </a:r>
            <a:endParaRPr lang="en-US" sz="1000" dirty="0"/>
          </a:p>
        </p:txBody>
      </p:sp>
      <p:sp>
        <p:nvSpPr>
          <p:cNvPr id="70" name="Shape 55"/>
          <p:cNvSpPr/>
          <p:nvPr/>
        </p:nvSpPr>
        <p:spPr>
          <a:xfrm>
            <a:off x="1742846" y="5645506"/>
            <a:ext cx="1248156" cy="714146"/>
          </a:xfrm>
          <a:prstGeom prst="roundRect">
            <a:avLst>
              <a:gd name="adj" fmla="val 13658"/>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71" name="Image 13" descr="preencoded.png"/>
          <p:cNvPicPr>
            <a:picLocks noChangeAspect="1"/>
          </p:cNvPicPr>
          <p:nvPr/>
        </p:nvPicPr>
        <p:blipFill>
          <a:blip r:embed="rId4"/>
          <a:srcRect l="-1648" r="-1648"/>
          <a:stretch/>
        </p:blipFill>
        <p:spPr>
          <a:xfrm>
            <a:off x="2281428" y="5759806"/>
            <a:ext cx="171907" cy="190195"/>
          </a:xfrm>
          <a:prstGeom prst="rect">
            <a:avLst/>
          </a:prstGeom>
        </p:spPr>
      </p:pic>
      <p:sp>
        <p:nvSpPr>
          <p:cNvPr id="72" name="Text 56"/>
          <p:cNvSpPr txBox="1"/>
          <p:nvPr/>
        </p:nvSpPr>
        <p:spPr>
          <a:xfrm>
            <a:off x="2115922" y="6050585"/>
            <a:ext cx="605333"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Parquet</a:t>
            </a:r>
            <a:endParaRPr lang="en-US" sz="1000" dirty="0"/>
          </a:p>
        </p:txBody>
      </p:sp>
      <p:sp>
        <p:nvSpPr>
          <p:cNvPr id="73" name="Shape 57"/>
          <p:cNvSpPr/>
          <p:nvPr/>
        </p:nvSpPr>
        <p:spPr>
          <a:xfrm>
            <a:off x="3105302" y="5645506"/>
            <a:ext cx="1248156" cy="714146"/>
          </a:xfrm>
          <a:prstGeom prst="roundRect">
            <a:avLst>
              <a:gd name="adj" fmla="val 13658"/>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74" name="Image 14" descr="preencoded.png"/>
          <p:cNvPicPr>
            <a:picLocks noChangeAspect="1"/>
          </p:cNvPicPr>
          <p:nvPr/>
        </p:nvPicPr>
        <p:blipFill>
          <a:blip r:embed="rId5"/>
          <a:srcRect/>
          <a:stretch/>
        </p:blipFill>
        <p:spPr>
          <a:xfrm>
            <a:off x="3633826" y="5759806"/>
            <a:ext cx="190195" cy="190195"/>
          </a:xfrm>
          <a:prstGeom prst="rect">
            <a:avLst/>
          </a:prstGeom>
        </p:spPr>
      </p:pic>
      <p:sp>
        <p:nvSpPr>
          <p:cNvPr id="75" name="Text 58"/>
          <p:cNvSpPr txBox="1"/>
          <p:nvPr/>
        </p:nvSpPr>
        <p:spPr>
          <a:xfrm>
            <a:off x="3493922" y="6050585"/>
            <a:ext cx="576986"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Iceberg</a:t>
            </a:r>
            <a:endParaRPr lang="en-US" sz="1000" dirty="0"/>
          </a:p>
        </p:txBody>
      </p:sp>
      <p:sp>
        <p:nvSpPr>
          <p:cNvPr id="79" name="Text 61"/>
          <p:cNvSpPr txBox="1"/>
          <p:nvPr/>
        </p:nvSpPr>
        <p:spPr>
          <a:xfrm>
            <a:off x="6476695" y="800100"/>
            <a:ext cx="4491533"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オープンデータフォーマット対応</a:t>
            </a:r>
            <a:endParaRPr lang="en-US" sz="2200" dirty="0"/>
          </a:p>
        </p:txBody>
      </p:sp>
      <p:sp>
        <p:nvSpPr>
          <p:cNvPr id="80" name="Shape 62"/>
          <p:cNvSpPr/>
          <p:nvPr/>
        </p:nvSpPr>
        <p:spPr>
          <a:xfrm>
            <a:off x="6476695" y="1410005"/>
            <a:ext cx="609905" cy="38405"/>
          </a:xfrm>
          <a:prstGeom prst="rect">
            <a:avLst/>
          </a:prstGeom>
          <a:solidFill>
            <a:srgbClr val="FF8A00"/>
          </a:solidFill>
          <a:ln/>
        </p:spPr>
        <p:txBody>
          <a:bodyPr/>
          <a:lstStyle/>
          <a:p>
            <a:endParaRPr lang="ja-JP" altLang="en-US"/>
          </a:p>
        </p:txBody>
      </p:sp>
      <p:sp>
        <p:nvSpPr>
          <p:cNvPr id="81" name="Text 63"/>
          <p:cNvSpPr txBox="1"/>
          <p:nvPr/>
        </p:nvSpPr>
        <p:spPr>
          <a:xfrm>
            <a:off x="6476695" y="1676095"/>
            <a:ext cx="5429707"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 はオープンでベンダーロックインのないアーキテクチャを採用しており、複数のオープンデータフォーマットをネイティブでサポートしています。これにより、既存の投資を保護しながら、様々なエンジンやツールとの相互運用性を実現しています。</a:t>
            </a:r>
            <a:endParaRPr lang="en-US" sz="1200" dirty="0"/>
          </a:p>
        </p:txBody>
      </p:sp>
      <p:sp>
        <p:nvSpPr>
          <p:cNvPr id="82" name="Text 64"/>
          <p:cNvSpPr txBox="1"/>
          <p:nvPr/>
        </p:nvSpPr>
        <p:spPr>
          <a:xfrm>
            <a:off x="6705295" y="2743200"/>
            <a:ext cx="51727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Lake：Databricks開発のオープンフォーマット。ACID トランザクション、スキーマ強制、タイムトラベルをサポート</a:t>
            </a:r>
            <a:endParaRPr lang="en-US" sz="1200" dirty="0"/>
          </a:p>
        </p:txBody>
      </p:sp>
      <p:sp>
        <p:nvSpPr>
          <p:cNvPr id="83" name="Text 65"/>
          <p:cNvSpPr txBox="1"/>
          <p:nvPr/>
        </p:nvSpPr>
        <p:spPr>
          <a:xfrm>
            <a:off x="6705295" y="3314700"/>
            <a:ext cx="51727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Apache Iceberg：2025年に強化されたネイティブサポート。大規模テーブル管理のためのオープンフォーマット</a:t>
            </a:r>
            <a:endParaRPr lang="en-US" sz="1200" dirty="0"/>
          </a:p>
        </p:txBody>
      </p:sp>
      <p:sp>
        <p:nvSpPr>
          <p:cNvPr id="85" name="Text 67"/>
          <p:cNvSpPr txBox="1"/>
          <p:nvPr/>
        </p:nvSpPr>
        <p:spPr>
          <a:xfrm>
            <a:off x="6686093" y="4456216"/>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UniForm：Delta Lake上のデータをIceberg/Hudiとして読み書き可能にする互換レイヤー</a:t>
            </a:r>
            <a:endParaRPr lang="en-US" sz="1200" dirty="0"/>
          </a:p>
        </p:txBody>
      </p:sp>
      <p:sp>
        <p:nvSpPr>
          <p:cNvPr id="86" name="Shape 68"/>
          <p:cNvSpPr/>
          <p:nvPr/>
        </p:nvSpPr>
        <p:spPr>
          <a:xfrm>
            <a:off x="6476695" y="5067605"/>
            <a:ext cx="5333695" cy="1904695"/>
          </a:xfrm>
          <a:prstGeom prst="roundRect">
            <a:avLst>
              <a:gd name="adj" fmla="val 1920"/>
            </a:avLst>
          </a:prstGeom>
          <a:solidFill>
            <a:srgbClr val="E7EFF8"/>
          </a:solidFill>
          <a:ln/>
        </p:spPr>
        <p:txBody>
          <a:bodyPr/>
          <a:lstStyle/>
          <a:p>
            <a:endParaRPr lang="ja-JP" altLang="en-US"/>
          </a:p>
        </p:txBody>
      </p:sp>
      <p:sp>
        <p:nvSpPr>
          <p:cNvPr id="87" name="Text 69"/>
          <p:cNvSpPr txBox="1"/>
          <p:nvPr/>
        </p:nvSpPr>
        <p:spPr>
          <a:xfrm>
            <a:off x="6629400" y="5219395"/>
            <a:ext cx="2105863"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フォーマット選択のポイント</a:t>
            </a:r>
            <a:endParaRPr lang="en-US" sz="1200" dirty="0"/>
          </a:p>
        </p:txBody>
      </p:sp>
      <p:pic>
        <p:nvPicPr>
          <p:cNvPr id="88" name="Image 16" descr="preencoded.png"/>
          <p:cNvPicPr>
            <a:picLocks noChangeAspect="1"/>
          </p:cNvPicPr>
          <p:nvPr/>
        </p:nvPicPr>
        <p:blipFill>
          <a:blip r:embed="rId6"/>
          <a:srcRect/>
          <a:stretch/>
        </p:blipFill>
        <p:spPr>
          <a:xfrm>
            <a:off x="6629400" y="5562295"/>
            <a:ext cx="152705" cy="152705"/>
          </a:xfrm>
          <a:prstGeom prst="rect">
            <a:avLst/>
          </a:prstGeom>
        </p:spPr>
      </p:pic>
      <p:sp>
        <p:nvSpPr>
          <p:cNvPr id="89" name="Text 70"/>
          <p:cNvSpPr txBox="1"/>
          <p:nvPr/>
        </p:nvSpPr>
        <p:spPr>
          <a:xfrm>
            <a:off x="6858000" y="5524805"/>
            <a:ext cx="4534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既存環境との統合：使用中のツール・システムとの互換性を確認</a:t>
            </a:r>
            <a:endParaRPr lang="en-US" sz="1200" dirty="0"/>
          </a:p>
        </p:txBody>
      </p:sp>
      <p:pic>
        <p:nvPicPr>
          <p:cNvPr id="90" name="Image 17" descr="preencoded.png"/>
          <p:cNvPicPr>
            <a:picLocks noChangeAspect="1"/>
          </p:cNvPicPr>
          <p:nvPr/>
        </p:nvPicPr>
        <p:blipFill>
          <a:blip r:embed="rId6"/>
          <a:srcRect/>
          <a:stretch/>
        </p:blipFill>
        <p:spPr>
          <a:xfrm>
            <a:off x="6629400" y="5867705"/>
            <a:ext cx="152705" cy="152705"/>
          </a:xfrm>
          <a:prstGeom prst="rect">
            <a:avLst/>
          </a:prstGeom>
        </p:spPr>
      </p:pic>
      <p:sp>
        <p:nvSpPr>
          <p:cNvPr id="91" name="Text 71"/>
          <p:cNvSpPr txBox="1"/>
          <p:nvPr/>
        </p:nvSpPr>
        <p:spPr>
          <a:xfrm>
            <a:off x="6858000" y="5829300"/>
            <a:ext cx="48298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パフォーマンス要件：ユースケースに最適な読み書き性能を持つフォーマットを選択</a:t>
            </a:r>
            <a:endParaRPr lang="en-US" sz="1200" dirty="0"/>
          </a:p>
        </p:txBody>
      </p:sp>
      <p:pic>
        <p:nvPicPr>
          <p:cNvPr id="92" name="Image 18" descr="preencoded.png"/>
          <p:cNvPicPr>
            <a:picLocks noChangeAspect="1"/>
          </p:cNvPicPr>
          <p:nvPr/>
        </p:nvPicPr>
        <p:blipFill>
          <a:blip r:embed="rId6"/>
          <a:srcRect/>
          <a:stretch/>
        </p:blipFill>
        <p:spPr>
          <a:xfrm>
            <a:off x="6629400" y="6400800"/>
            <a:ext cx="152705" cy="152705"/>
          </a:xfrm>
          <a:prstGeom prst="rect">
            <a:avLst/>
          </a:prstGeom>
        </p:spPr>
      </p:pic>
      <p:sp>
        <p:nvSpPr>
          <p:cNvPr id="93" name="Text 72"/>
          <p:cNvSpPr txBox="1"/>
          <p:nvPr/>
        </p:nvSpPr>
        <p:spPr>
          <a:xfrm>
            <a:off x="6858000" y="6362395"/>
            <a:ext cx="48774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Catalogによる統合管理：どのフォーマットも単一のカタログで管理可能</a:t>
            </a:r>
            <a:endParaRPr lang="en-US" sz="1200" dirty="0"/>
          </a:p>
        </p:txBody>
      </p:sp>
      <p:pic>
        <p:nvPicPr>
          <p:cNvPr id="94" name="Image 19" descr="preencoded.png"/>
          <p:cNvPicPr>
            <a:picLocks noChangeAspect="1"/>
          </p:cNvPicPr>
          <p:nvPr/>
        </p:nvPicPr>
        <p:blipFill>
          <a:blip r:embed="rId7"/>
          <a:srcRect/>
          <a:stretch/>
        </p:blipFill>
        <p:spPr>
          <a:xfrm>
            <a:off x="6476695" y="7000646"/>
            <a:ext cx="133502" cy="133502"/>
          </a:xfrm>
          <a:prstGeom prst="rect">
            <a:avLst/>
          </a:prstGeom>
        </p:spPr>
      </p:pic>
      <p:sp>
        <p:nvSpPr>
          <p:cNvPr id="95" name="Text 73"/>
          <p:cNvSpPr txBox="1"/>
          <p:nvPr/>
        </p:nvSpPr>
        <p:spPr>
          <a:xfrm>
            <a:off x="6648602" y="6972300"/>
            <a:ext cx="342442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Delta Lakeドキュメントを参照</a:t>
            </a:r>
            <a:endParaRPr lang="en-US" sz="1000" dirty="0"/>
          </a:p>
        </p:txBody>
      </p:sp>
      <p:sp>
        <p:nvSpPr>
          <p:cNvPr id="96" name="Text 7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33 / 55</a:t>
            </a:r>
            <a:endParaRPr lang="en-US" sz="900" dirty="0"/>
          </a:p>
        </p:txBody>
      </p:sp>
      <p:pic>
        <p:nvPicPr>
          <p:cNvPr id="5128" name="Picture 8" descr="Apache Parquet">
            <a:extLst>
              <a:ext uri="{FF2B5EF4-FFF2-40B4-BE49-F238E27FC236}">
                <a16:creationId xmlns:a16="http://schemas.microsoft.com/office/drawing/2014/main" id="{3CA48FF3-3212-904C-7561-D8F392716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347" y="2460787"/>
            <a:ext cx="4266998" cy="1479226"/>
          </a:xfrm>
          <a:prstGeom prst="rect">
            <a:avLst/>
          </a:prstGeom>
          <a:noFill/>
          <a:extLst>
            <a:ext uri="{909E8E84-426E-40DD-AFC4-6F175D3DCCD1}">
              <a14:hiddenFill xmlns:a14="http://schemas.microsoft.com/office/drawing/2010/main">
                <a:solidFill>
                  <a:srgbClr val="FFFFFF"/>
                </a:solidFill>
              </a14:hiddenFill>
            </a:ext>
          </a:extLst>
        </p:spPr>
      </p:pic>
      <p:sp>
        <p:nvSpPr>
          <p:cNvPr id="97" name="Text 5">
            <a:extLst>
              <a:ext uri="{FF2B5EF4-FFF2-40B4-BE49-F238E27FC236}">
                <a16:creationId xmlns:a16="http://schemas.microsoft.com/office/drawing/2014/main" id="{62991D55-6E0D-3942-9191-083B81FBB7F8}"/>
              </a:ext>
            </a:extLst>
          </p:cNvPr>
          <p:cNvSpPr txBox="1"/>
          <p:nvPr/>
        </p:nvSpPr>
        <p:spPr>
          <a:xfrm>
            <a:off x="1493737" y="44860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8" name="Text 6">
            <a:extLst>
              <a:ext uri="{FF2B5EF4-FFF2-40B4-BE49-F238E27FC236}">
                <a16:creationId xmlns:a16="http://schemas.microsoft.com/office/drawing/2014/main" id="{AB4F5FCC-94B2-5159-091A-D3B049C4461B}"/>
              </a:ext>
            </a:extLst>
          </p:cNvPr>
          <p:cNvSpPr txBox="1"/>
          <p:nvPr/>
        </p:nvSpPr>
        <p:spPr>
          <a:xfrm>
            <a:off x="1819656" y="4486046"/>
            <a:ext cx="2809951" cy="162763"/>
          </a:xfrm>
          <a:prstGeom prst="rect">
            <a:avLst/>
          </a:prstGeom>
          <a:noFill/>
          <a:ln/>
        </p:spPr>
        <p:txBody>
          <a:bodyPr wrap="square" lIns="0" tIns="0" rIns="0" bIns="0" rtlCol="0" anchor="ctr"/>
          <a:lstStyle/>
          <a:p>
            <a:pPr marL="0" indent="0">
              <a:buNone/>
            </a:pPr>
            <a:r>
              <a:rPr lang="en-US" altLang="ja-JP" sz="900" dirty="0">
                <a:solidFill>
                  <a:srgbClr val="2563EB"/>
                </a:solidFill>
                <a:latin typeface="Noto Sans JP" pitchFamily="34" charset="0"/>
                <a:ea typeface="Noto Sans JP" pitchFamily="34" charset="-122"/>
                <a:cs typeface="Noto Sans JP" pitchFamily="34" charset="-120"/>
                <a:hlinkClick r:id="rId9"/>
              </a:rPr>
              <a:t>Databricks </a:t>
            </a:r>
            <a:r>
              <a:rPr lang="ja-JP" altLang="en-US" sz="900" dirty="0">
                <a:solidFill>
                  <a:srgbClr val="2563EB"/>
                </a:solidFill>
                <a:latin typeface="Noto Sans JP" pitchFamily="34" charset="0"/>
                <a:ea typeface="Noto Sans JP" pitchFamily="34" charset="-122"/>
                <a:cs typeface="Noto Sans JP" pitchFamily="34" charset="-120"/>
                <a:hlinkClick r:id="rId9"/>
              </a:rPr>
              <a:t>公式ブログ</a:t>
            </a:r>
            <a:endParaRPr lang="en-US" sz="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2191695" cy="80768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83372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Auto Loaderによるデータ取り込み</a:t>
            </a:r>
            <a:endParaRPr lang="en-US" sz="1300" dirty="0"/>
          </a:p>
        </p:txBody>
      </p:sp>
      <p:sp>
        <p:nvSpPr>
          <p:cNvPr id="5" name="Shape 3"/>
          <p:cNvSpPr/>
          <p:nvPr/>
        </p:nvSpPr>
        <p:spPr>
          <a:xfrm>
            <a:off x="647395" y="2134210"/>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46f96b7173cfa0ed2056368524e255f6.png"/>
          <p:cNvPicPr>
            <a:picLocks noChangeAspect="1"/>
          </p:cNvPicPr>
          <p:nvPr/>
        </p:nvPicPr>
        <p:blipFill>
          <a:blip r:embed="rId3"/>
          <a:srcRect l="20" r="20"/>
          <a:stretch/>
        </p:blipFill>
        <p:spPr>
          <a:xfrm>
            <a:off x="800100" y="2286000"/>
            <a:ext cx="4496105" cy="2438705"/>
          </a:xfrm>
          <a:prstGeom prst="rect">
            <a:avLst/>
          </a:prstGeom>
        </p:spPr>
      </p:pic>
      <p:sp>
        <p:nvSpPr>
          <p:cNvPr id="7" name="Text 4"/>
          <p:cNvSpPr txBox="1"/>
          <p:nvPr/>
        </p:nvSpPr>
        <p:spPr>
          <a:xfrm>
            <a:off x="993953" y="4876495"/>
            <a:ext cx="4215384"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Auto Loader によるクラウドストレージからのデータ取り込みフロー</a:t>
            </a:r>
            <a:endParaRPr lang="en-US" sz="1000" dirty="0"/>
          </a:p>
        </p:txBody>
      </p:sp>
      <p:sp>
        <p:nvSpPr>
          <p:cNvPr id="8" name="Text 5"/>
          <p:cNvSpPr txBox="1"/>
          <p:nvPr/>
        </p:nvSpPr>
        <p:spPr>
          <a:xfrm>
            <a:off x="1559052" y="5095037"/>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5095037"/>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381305" y="5715000"/>
            <a:ext cx="5333695" cy="685800"/>
          </a:xfrm>
          <a:prstGeom prst="roundRect">
            <a:avLst>
              <a:gd name="adj" fmla="val 14815"/>
            </a:avLst>
          </a:prstGeom>
          <a:solidFill>
            <a:srgbClr val="E7EFF8"/>
          </a:solidFill>
          <a:ln/>
        </p:spPr>
        <p:txBody>
          <a:bodyPr/>
          <a:lstStyle/>
          <a:p>
            <a:endParaRPr lang="ja-JP" altLang="en-US"/>
          </a:p>
        </p:txBody>
      </p:sp>
      <p:sp>
        <p:nvSpPr>
          <p:cNvPr id="11" name="Shape 8"/>
          <p:cNvSpPr/>
          <p:nvPr/>
        </p:nvSpPr>
        <p:spPr>
          <a:xfrm>
            <a:off x="533095" y="5866790"/>
            <a:ext cx="381305" cy="381305"/>
          </a:xfrm>
          <a:prstGeom prst="roundRect">
            <a:avLst>
              <a:gd name="adj" fmla="val 239808"/>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5"/>
          <a:srcRect l="-1064" r="-1064"/>
          <a:stretch/>
        </p:blipFill>
        <p:spPr>
          <a:xfrm>
            <a:off x="614477" y="5971946"/>
            <a:ext cx="219456" cy="171907"/>
          </a:xfrm>
          <a:prstGeom prst="rect">
            <a:avLst/>
          </a:prstGeom>
        </p:spPr>
      </p:pic>
      <p:sp>
        <p:nvSpPr>
          <p:cNvPr id="13" name="Text 9"/>
          <p:cNvSpPr txBox="1"/>
          <p:nvPr/>
        </p:nvSpPr>
        <p:spPr>
          <a:xfrm>
            <a:off x="1028700" y="5961888"/>
            <a:ext cx="1300277"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クラウドストレージ</a:t>
            </a:r>
            <a:endParaRPr lang="en-US" sz="1000" dirty="0"/>
          </a:p>
        </p:txBody>
      </p:sp>
      <p:pic>
        <p:nvPicPr>
          <p:cNvPr id="14" name="Image 2" descr="preencoded.png"/>
          <p:cNvPicPr>
            <a:picLocks noChangeAspect="1"/>
          </p:cNvPicPr>
          <p:nvPr/>
        </p:nvPicPr>
        <p:blipFill>
          <a:blip r:embed="rId6"/>
          <a:srcRect t="-43" b="-43"/>
          <a:stretch/>
        </p:blipFill>
        <p:spPr>
          <a:xfrm>
            <a:off x="2396642" y="5981090"/>
            <a:ext cx="133502" cy="152705"/>
          </a:xfrm>
          <a:prstGeom prst="rect">
            <a:avLst/>
          </a:prstGeom>
        </p:spPr>
      </p:pic>
      <p:sp>
        <p:nvSpPr>
          <p:cNvPr id="15" name="Shape 10"/>
          <p:cNvSpPr/>
          <p:nvPr/>
        </p:nvSpPr>
        <p:spPr>
          <a:xfrm>
            <a:off x="2700223" y="5866790"/>
            <a:ext cx="381305" cy="381305"/>
          </a:xfrm>
          <a:prstGeom prst="roundRect">
            <a:avLst>
              <a:gd name="adj" fmla="val 239808"/>
            </a:avLst>
          </a:prstGeom>
          <a:solidFill>
            <a:srgbClr val="1B5FA7"/>
          </a:solidFill>
          <a:ln/>
        </p:spPr>
        <p:txBody>
          <a:bodyPr/>
          <a:lstStyle/>
          <a:p>
            <a:endParaRPr lang="ja-JP" altLang="en-US"/>
          </a:p>
        </p:txBody>
      </p:sp>
      <p:pic>
        <p:nvPicPr>
          <p:cNvPr id="16" name="Image 3" descr="preencoded.png"/>
          <p:cNvPicPr>
            <a:picLocks noChangeAspect="1"/>
          </p:cNvPicPr>
          <p:nvPr/>
        </p:nvPicPr>
        <p:blipFill>
          <a:blip r:embed="rId7"/>
          <a:srcRect/>
          <a:stretch/>
        </p:blipFill>
        <p:spPr>
          <a:xfrm>
            <a:off x="2804465" y="5971946"/>
            <a:ext cx="171907" cy="171907"/>
          </a:xfrm>
          <a:prstGeom prst="rect">
            <a:avLst/>
          </a:prstGeom>
        </p:spPr>
      </p:pic>
      <p:sp>
        <p:nvSpPr>
          <p:cNvPr id="17" name="Text 11"/>
          <p:cNvSpPr txBox="1"/>
          <p:nvPr/>
        </p:nvSpPr>
        <p:spPr>
          <a:xfrm>
            <a:off x="3194914" y="5961888"/>
            <a:ext cx="853135"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Auto Loader</a:t>
            </a:r>
            <a:endParaRPr lang="en-US" sz="1000" dirty="0"/>
          </a:p>
        </p:txBody>
      </p:sp>
      <p:pic>
        <p:nvPicPr>
          <p:cNvPr id="18" name="Image 4" descr="preencoded.png"/>
          <p:cNvPicPr>
            <a:picLocks noChangeAspect="1"/>
          </p:cNvPicPr>
          <p:nvPr/>
        </p:nvPicPr>
        <p:blipFill>
          <a:blip r:embed="rId6"/>
          <a:srcRect t="-43" b="-43"/>
          <a:stretch/>
        </p:blipFill>
        <p:spPr>
          <a:xfrm>
            <a:off x="4116629" y="5981090"/>
            <a:ext cx="133502" cy="152705"/>
          </a:xfrm>
          <a:prstGeom prst="rect">
            <a:avLst/>
          </a:prstGeom>
        </p:spPr>
      </p:pic>
      <p:sp>
        <p:nvSpPr>
          <p:cNvPr id="19" name="Shape 12"/>
          <p:cNvSpPr/>
          <p:nvPr/>
        </p:nvSpPr>
        <p:spPr>
          <a:xfrm>
            <a:off x="4420210" y="5866790"/>
            <a:ext cx="381305" cy="381305"/>
          </a:xfrm>
          <a:prstGeom prst="roundRect">
            <a:avLst>
              <a:gd name="adj" fmla="val 239808"/>
            </a:avLst>
          </a:prstGeom>
          <a:solidFill>
            <a:srgbClr val="333333"/>
          </a:solidFill>
          <a:ln/>
        </p:spPr>
        <p:txBody>
          <a:bodyPr/>
          <a:lstStyle/>
          <a:p>
            <a:endParaRPr lang="ja-JP" altLang="en-US"/>
          </a:p>
        </p:txBody>
      </p:sp>
      <p:pic>
        <p:nvPicPr>
          <p:cNvPr id="20" name="Image 5" descr="preencoded.png"/>
          <p:cNvPicPr>
            <a:picLocks noChangeAspect="1"/>
          </p:cNvPicPr>
          <p:nvPr/>
        </p:nvPicPr>
        <p:blipFill>
          <a:blip r:embed="rId8"/>
          <a:srcRect l="-760" r="-760"/>
          <a:stretch/>
        </p:blipFill>
        <p:spPr>
          <a:xfrm>
            <a:off x="4534510" y="5971946"/>
            <a:ext cx="152705" cy="171907"/>
          </a:xfrm>
          <a:prstGeom prst="rect">
            <a:avLst/>
          </a:prstGeom>
        </p:spPr>
      </p:pic>
      <p:sp>
        <p:nvSpPr>
          <p:cNvPr id="21" name="Text 13"/>
          <p:cNvSpPr txBox="1"/>
          <p:nvPr/>
        </p:nvSpPr>
        <p:spPr>
          <a:xfrm>
            <a:off x="4914900" y="5961888"/>
            <a:ext cx="7479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Delta Lake</a:t>
            </a:r>
            <a:endParaRPr lang="en-US" sz="1000" dirty="0"/>
          </a:p>
        </p:txBody>
      </p:sp>
      <p:sp>
        <p:nvSpPr>
          <p:cNvPr id="22" name="Text 14"/>
          <p:cNvSpPr txBox="1"/>
          <p:nvPr/>
        </p:nvSpPr>
        <p:spPr>
          <a:xfrm>
            <a:off x="6476695" y="800100"/>
            <a:ext cx="2490826"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Auto Loaderとは</a:t>
            </a:r>
            <a:endParaRPr lang="en-US" sz="2200" dirty="0"/>
          </a:p>
        </p:txBody>
      </p:sp>
      <p:sp>
        <p:nvSpPr>
          <p:cNvPr id="23" name="Shape 15"/>
          <p:cNvSpPr/>
          <p:nvPr/>
        </p:nvSpPr>
        <p:spPr>
          <a:xfrm>
            <a:off x="6476695" y="1410005"/>
            <a:ext cx="609905" cy="38405"/>
          </a:xfrm>
          <a:prstGeom prst="rect">
            <a:avLst/>
          </a:prstGeom>
          <a:solidFill>
            <a:srgbClr val="FF8A00"/>
          </a:solidFill>
          <a:ln/>
        </p:spPr>
        <p:txBody>
          <a:bodyPr/>
          <a:lstStyle/>
          <a:p>
            <a:endParaRPr lang="ja-JP" altLang="en-US"/>
          </a:p>
        </p:txBody>
      </p:sp>
      <p:sp>
        <p:nvSpPr>
          <p:cNvPr id="24" name="Text 16"/>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 Loaderは、クラウドストレージに到着する新しいデータファイルを自動的に検出し、効率的に取り込むDatabricksの機能です。増分処理により、大規模データ取り込みをシンプルかつスケーラブルに実現します。</a:t>
            </a:r>
            <a:endParaRPr lang="en-US" sz="1200" dirty="0"/>
          </a:p>
        </p:txBody>
      </p:sp>
      <p:sp>
        <p:nvSpPr>
          <p:cNvPr id="25" name="Text 17"/>
          <p:cNvSpPr txBox="1"/>
          <p:nvPr/>
        </p:nvSpPr>
        <p:spPr>
          <a:xfrm>
            <a:off x="6705295" y="2514600"/>
            <a:ext cx="50868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シンプルなAPI：spark.readStream.format("cloudFiles")の簡潔な構文でストリーミング読み込み</a:t>
            </a:r>
            <a:endParaRPr lang="en-US" sz="1200" dirty="0"/>
          </a:p>
        </p:txBody>
      </p:sp>
      <p:sp>
        <p:nvSpPr>
          <p:cNvPr id="26" name="Text 18"/>
          <p:cNvSpPr txBox="1"/>
          <p:nvPr/>
        </p:nvSpPr>
        <p:spPr>
          <a:xfrm>
            <a:off x="6705295" y="30861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インフラコスト削減：通知ベースのアーキテクチャによりリストコスト最適化</a:t>
            </a:r>
            <a:endParaRPr lang="en-US" sz="1200" dirty="0"/>
          </a:p>
        </p:txBody>
      </p:sp>
      <p:sp>
        <p:nvSpPr>
          <p:cNvPr id="27" name="Text 19"/>
          <p:cNvSpPr txBox="1"/>
          <p:nvPr/>
        </p:nvSpPr>
        <p:spPr>
          <a:xfrm>
            <a:off x="6705295" y="3657600"/>
            <a:ext cx="46012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柔軟なスキーマ対応：スキーマ進化（evolution）対応と推論機能</a:t>
            </a:r>
            <a:endParaRPr lang="en-US" sz="1200" dirty="0"/>
          </a:p>
        </p:txBody>
      </p:sp>
      <p:sp>
        <p:nvSpPr>
          <p:cNvPr id="28" name="Text 20"/>
          <p:cNvSpPr txBox="1"/>
          <p:nvPr/>
        </p:nvSpPr>
        <p:spPr>
          <a:xfrm>
            <a:off x="6705295" y="40005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高スループット：大量のファイルを効率的に処理、並列読み取りによる最適化</a:t>
            </a:r>
            <a:endParaRPr lang="en-US" sz="1200" dirty="0"/>
          </a:p>
        </p:txBody>
      </p:sp>
      <p:sp>
        <p:nvSpPr>
          <p:cNvPr id="29" name="Shape 21"/>
          <p:cNvSpPr/>
          <p:nvPr/>
        </p:nvSpPr>
        <p:spPr>
          <a:xfrm>
            <a:off x="6476695" y="4610405"/>
            <a:ext cx="5333695" cy="2361895"/>
          </a:xfrm>
          <a:prstGeom prst="roundRect">
            <a:avLst>
              <a:gd name="adj" fmla="val 1249"/>
            </a:avLst>
          </a:prstGeom>
          <a:solidFill>
            <a:srgbClr val="E7EFF8"/>
          </a:solidFill>
          <a:ln/>
        </p:spPr>
        <p:txBody>
          <a:bodyPr/>
          <a:lstStyle/>
          <a:p>
            <a:endParaRPr lang="ja-JP" altLang="en-US"/>
          </a:p>
        </p:txBody>
      </p:sp>
      <p:sp>
        <p:nvSpPr>
          <p:cNvPr id="30" name="Text 22"/>
          <p:cNvSpPr txBox="1"/>
          <p:nvPr/>
        </p:nvSpPr>
        <p:spPr>
          <a:xfrm>
            <a:off x="6629400" y="4762195"/>
            <a:ext cx="581558"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実装例</a:t>
            </a:r>
            <a:endParaRPr lang="en-US" sz="1200" dirty="0"/>
          </a:p>
        </p:txBody>
      </p:sp>
      <p:sp>
        <p:nvSpPr>
          <p:cNvPr id="31" name="Shape 23"/>
          <p:cNvSpPr/>
          <p:nvPr/>
        </p:nvSpPr>
        <p:spPr>
          <a:xfrm>
            <a:off x="6629400" y="5067605"/>
            <a:ext cx="5029200" cy="1752905"/>
          </a:xfrm>
          <a:prstGeom prst="roundRect">
            <a:avLst>
              <a:gd name="adj" fmla="val 1701"/>
            </a:avLst>
          </a:prstGeom>
          <a:solidFill>
            <a:srgbClr val="1F2937"/>
          </a:solidFill>
          <a:ln/>
        </p:spPr>
        <p:txBody>
          <a:bodyPr/>
          <a:lstStyle/>
          <a:p>
            <a:endParaRPr lang="ja-JP" altLang="en-US"/>
          </a:p>
        </p:txBody>
      </p:sp>
      <p:sp>
        <p:nvSpPr>
          <p:cNvPr id="32" name="Text 24"/>
          <p:cNvSpPr txBox="1"/>
          <p:nvPr/>
        </p:nvSpPr>
        <p:spPr>
          <a:xfrm>
            <a:off x="6743700" y="5201107"/>
            <a:ext cx="4348886" cy="1485900"/>
          </a:xfrm>
          <a:prstGeom prst="rect">
            <a:avLst/>
          </a:prstGeom>
          <a:noFill/>
          <a:ln/>
        </p:spPr>
        <p:txBody>
          <a:bodyPr wrap="square" lIns="0" tIns="0" rIns="0" bIns="0" rtlCol="0" anchor="ctr"/>
          <a:lstStyle/>
          <a:p>
            <a:pPr marL="0" indent="0" algn="l">
              <a:buNone/>
            </a:pPr>
            <a:r>
              <a:rPr lang="en-US" sz="1000" dirty="0">
                <a:solidFill>
                  <a:srgbClr val="FFFFFF"/>
                </a:solidFill>
                <a:latin typeface="ui-monospace" pitchFamily="34" charset="0"/>
                <a:ea typeface="ui-monospace" pitchFamily="34" charset="-122"/>
                <a:cs typeface="ui-monospace" pitchFamily="34" charset="-120"/>
              </a:rPr>
              <a:t>spark.readStream</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.format("cloudFiles")</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.option("cloudFiles.format", "json")</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.option("cloudFiles.schemaLocation", "/tmp/schema")</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.load("/path/to/input")</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.writeStream</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.trigger(once=True)</a:t>
            </a:r>
            <a:endParaRPr lang="en-US" sz="1000" dirty="0"/>
          </a:p>
          <a:p>
            <a:pPr marL="0" indent="0" algn="l">
              <a:buNone/>
            </a:pPr>
            <a:r>
              <a:rPr lang="en-US" sz="1000" dirty="0">
                <a:solidFill>
                  <a:srgbClr val="FFFFFF"/>
                </a:solidFill>
                <a:latin typeface="ui-monospace" pitchFamily="34" charset="0"/>
                <a:ea typeface="ui-monospace" pitchFamily="34" charset="-122"/>
                <a:cs typeface="ui-monospace" pitchFamily="34" charset="-120"/>
              </a:rPr>
              <a:t>  .toTable("silver.customers")</a:t>
            </a:r>
            <a:endParaRPr lang="en-US" sz="1000" dirty="0"/>
          </a:p>
        </p:txBody>
      </p:sp>
      <p:pic>
        <p:nvPicPr>
          <p:cNvPr id="33" name="Image 6" descr="preencoded.png"/>
          <p:cNvPicPr>
            <a:picLocks noChangeAspect="1"/>
          </p:cNvPicPr>
          <p:nvPr/>
        </p:nvPicPr>
        <p:blipFill>
          <a:blip r:embed="rId9"/>
          <a:srcRect/>
          <a:stretch/>
        </p:blipFill>
        <p:spPr>
          <a:xfrm>
            <a:off x="6476695" y="7160666"/>
            <a:ext cx="133502" cy="133502"/>
          </a:xfrm>
          <a:prstGeom prst="rect">
            <a:avLst/>
          </a:prstGeom>
        </p:spPr>
      </p:pic>
      <p:sp>
        <p:nvSpPr>
          <p:cNvPr id="34" name="Text 25"/>
          <p:cNvSpPr txBox="1"/>
          <p:nvPr/>
        </p:nvSpPr>
        <p:spPr>
          <a:xfrm>
            <a:off x="6476695" y="7125005"/>
            <a:ext cx="5319979" cy="381305"/>
          </a:xfrm>
          <a:prstGeom prst="rect">
            <a:avLst/>
          </a:prstGeom>
          <a:noFill/>
          <a:ln/>
        </p:spPr>
        <p:txBody>
          <a:bodyPr wrap="square" lIns="0" tIns="0" rIns="0" bIns="0" rtlCol="0" anchor="ctr"/>
          <a:lstStyle/>
          <a:p>
            <a:pPr marL="0" indent="0" algn="l">
              <a:buNone/>
            </a:pPr>
            <a:r>
              <a:rPr lang="en-US" sz="1000" dirty="0">
                <a:solidFill>
                  <a:srgbClr val="4B5563"/>
                </a:solidFill>
                <a:latin typeface="Noto Sans JP" pitchFamily="34" charset="0"/>
                <a:ea typeface="Noto Sans JP" pitchFamily="34" charset="-122"/>
                <a:cs typeface="Noto Sans JP" pitchFamily="34" charset="-120"/>
              </a:rPr>
              <a:t>Auto Loaderはメダリオンアーキテクチャのブロンズ→シルバー層への取り込みに最適です</a:t>
            </a:r>
            <a:endParaRPr lang="en-US" sz="1000" dirty="0"/>
          </a:p>
        </p:txBody>
      </p:sp>
      <p:pic>
        <p:nvPicPr>
          <p:cNvPr id="35" name="Image 7" descr="preencoded.png"/>
          <p:cNvPicPr>
            <a:picLocks noChangeAspect="1"/>
          </p:cNvPicPr>
          <p:nvPr/>
        </p:nvPicPr>
        <p:blipFill>
          <a:blip r:embed="rId10"/>
          <a:srcRect/>
          <a:stretch/>
        </p:blipFill>
        <p:spPr>
          <a:xfrm>
            <a:off x="6476695" y="7534656"/>
            <a:ext cx="133502" cy="133502"/>
          </a:xfrm>
          <a:prstGeom prst="rect">
            <a:avLst/>
          </a:prstGeom>
        </p:spPr>
      </p:pic>
      <p:sp>
        <p:nvSpPr>
          <p:cNvPr id="36" name="Text 26"/>
          <p:cNvSpPr txBox="1"/>
          <p:nvPr/>
        </p:nvSpPr>
        <p:spPr>
          <a:xfrm>
            <a:off x="6648602" y="7505395"/>
            <a:ext cx="351952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Azure Databricks Auto Loaderの詳細ドキュメントを参照</a:t>
            </a:r>
            <a:endParaRPr lang="en-US" sz="1000" dirty="0"/>
          </a:p>
        </p:txBody>
      </p:sp>
      <p:sp>
        <p:nvSpPr>
          <p:cNvPr id="37" name="Text 2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34 / 55</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08152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データ共有とDatabricks Marketplace</a:t>
            </a:r>
            <a:endParaRPr lang="en-US" sz="1300" dirty="0"/>
          </a:p>
        </p:txBody>
      </p:sp>
      <p:sp>
        <p:nvSpPr>
          <p:cNvPr id="5" name="Shape 3"/>
          <p:cNvSpPr/>
          <p:nvPr/>
        </p:nvSpPr>
        <p:spPr>
          <a:xfrm>
            <a:off x="647395" y="1295705"/>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80142319c03a6543341b96a4c3ded710.png"/>
          <p:cNvPicPr>
            <a:picLocks noChangeAspect="1"/>
          </p:cNvPicPr>
          <p:nvPr/>
        </p:nvPicPr>
        <p:blipFill>
          <a:blip r:embed="rId3"/>
          <a:srcRect l="20" r="20"/>
          <a:stretch/>
        </p:blipFill>
        <p:spPr>
          <a:xfrm>
            <a:off x="800100" y="1448410"/>
            <a:ext cx="4496105" cy="2438705"/>
          </a:xfrm>
          <a:prstGeom prst="rect">
            <a:avLst/>
          </a:prstGeom>
        </p:spPr>
      </p:pic>
      <p:sp>
        <p:nvSpPr>
          <p:cNvPr id="7" name="Text 4"/>
          <p:cNvSpPr txBox="1"/>
          <p:nvPr/>
        </p:nvSpPr>
        <p:spPr>
          <a:xfrm>
            <a:off x="1169518" y="4037990"/>
            <a:ext cx="386242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Delta Sharingとデータマーケットプレイス連携アーキテクチャ</a:t>
            </a:r>
            <a:endParaRPr lang="en-US" sz="1000" dirty="0"/>
          </a:p>
        </p:txBody>
      </p:sp>
      <p:sp>
        <p:nvSpPr>
          <p:cNvPr id="8" name="Text 5"/>
          <p:cNvSpPr txBox="1"/>
          <p:nvPr/>
        </p:nvSpPr>
        <p:spPr>
          <a:xfrm>
            <a:off x="1559052" y="42574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257446"/>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4876495"/>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l="-1648" r="-1648"/>
          <a:stretch/>
        </p:blipFill>
        <p:spPr>
          <a:xfrm>
            <a:off x="2352751" y="5009998"/>
            <a:ext cx="171907" cy="190195"/>
          </a:xfrm>
          <a:prstGeom prst="rect">
            <a:avLst/>
          </a:prstGeom>
        </p:spPr>
      </p:pic>
      <p:sp>
        <p:nvSpPr>
          <p:cNvPr id="12" name="Shape 8"/>
          <p:cNvSpPr/>
          <p:nvPr/>
        </p:nvSpPr>
        <p:spPr>
          <a:xfrm>
            <a:off x="2819095" y="4876495"/>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282" r="-1282"/>
          <a:stretch/>
        </p:blipFill>
        <p:spPr>
          <a:xfrm>
            <a:off x="2938882" y="5009998"/>
            <a:ext cx="219456" cy="190195"/>
          </a:xfrm>
          <a:prstGeom prst="rect">
            <a:avLst/>
          </a:prstGeom>
        </p:spPr>
      </p:pic>
      <p:sp>
        <p:nvSpPr>
          <p:cNvPr id="14" name="Shape 9"/>
          <p:cNvSpPr/>
          <p:nvPr/>
        </p:nvSpPr>
        <p:spPr>
          <a:xfrm>
            <a:off x="3429000" y="4876495"/>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009998"/>
            <a:ext cx="190195" cy="190195"/>
          </a:xfrm>
          <a:prstGeom prst="rect">
            <a:avLst/>
          </a:prstGeom>
        </p:spPr>
      </p:pic>
      <p:sp>
        <p:nvSpPr>
          <p:cNvPr id="16" name="Text 10"/>
          <p:cNvSpPr txBox="1"/>
          <p:nvPr/>
        </p:nvSpPr>
        <p:spPr>
          <a:xfrm>
            <a:off x="6476695" y="800100"/>
            <a:ext cx="45006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データ共有とマーケットプレイス</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Databricksはオープン標準のDelta Sharingプロトコルとマーケットプレイスにより、安全で効率的なデータ共有エコシステムを提供します。これにより、組織間のデータコラボレーションを大幅に簡素化できます。</a:t>
            </a:r>
            <a:endParaRPr lang="en-US" sz="1200" dirty="0"/>
          </a:p>
        </p:txBody>
      </p:sp>
      <p:sp>
        <p:nvSpPr>
          <p:cNvPr id="19" name="Text 13"/>
          <p:cNvSpPr txBox="1"/>
          <p:nvPr/>
        </p:nvSpPr>
        <p:spPr>
          <a:xfrm>
            <a:off x="6705295" y="25146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Sharing：クラウド、プラットフォーム、ツールの境界を超えたオープン標準のデータ共有プロトコル</a:t>
            </a:r>
            <a:endParaRPr lang="en-US" sz="1200" dirty="0"/>
          </a:p>
        </p:txBody>
      </p:sp>
      <p:sp>
        <p:nvSpPr>
          <p:cNvPr id="20" name="Text 14"/>
          <p:cNvSpPr txBox="1"/>
          <p:nvPr/>
        </p:nvSpPr>
        <p:spPr>
          <a:xfrm>
            <a:off x="6705295" y="3086100"/>
            <a:ext cx="50776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マルチフォーマット対応：Delta、Iceberg、Parquetなど多様なフォーマット間での相互運用性</a:t>
            </a:r>
            <a:endParaRPr lang="en-US" sz="1200" dirty="0"/>
          </a:p>
        </p:txBody>
      </p:sp>
      <p:sp>
        <p:nvSpPr>
          <p:cNvPr id="21" name="Text 15"/>
          <p:cNvSpPr txBox="1"/>
          <p:nvPr/>
        </p:nvSpPr>
        <p:spPr>
          <a:xfrm>
            <a:off x="6705295" y="3657600"/>
            <a:ext cx="44101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セキュアな共有：Unity Catalogによる統合アクセス制御と監査</a:t>
            </a:r>
            <a:endParaRPr lang="en-US" sz="1200" dirty="0"/>
          </a:p>
        </p:txBody>
      </p:sp>
      <p:sp>
        <p:nvSpPr>
          <p:cNvPr id="22" name="Text 16"/>
          <p:cNvSpPr txBox="1"/>
          <p:nvPr/>
        </p:nvSpPr>
        <p:spPr>
          <a:xfrm>
            <a:off x="6705295" y="4000500"/>
            <a:ext cx="49725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 Marketplace：商用・公共データ製品のオープンな交換基盤</a:t>
            </a:r>
            <a:endParaRPr lang="en-US" sz="1200" dirty="0"/>
          </a:p>
        </p:txBody>
      </p:sp>
      <p:sp>
        <p:nvSpPr>
          <p:cNvPr id="23" name="Shape 17"/>
          <p:cNvSpPr/>
          <p:nvPr/>
        </p:nvSpPr>
        <p:spPr>
          <a:xfrm>
            <a:off x="6476695" y="43818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533595"/>
            <a:ext cx="13432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主な活用シナリオ</a:t>
            </a:r>
            <a:endParaRPr lang="en-US" sz="1200" dirty="0"/>
          </a:p>
        </p:txBody>
      </p:sp>
      <p:pic>
        <p:nvPicPr>
          <p:cNvPr id="25" name="Image 4" descr="preencoded.png"/>
          <p:cNvPicPr>
            <a:picLocks noChangeAspect="1"/>
          </p:cNvPicPr>
          <p:nvPr/>
        </p:nvPicPr>
        <p:blipFill>
          <a:blip r:embed="rId8"/>
          <a:srcRect t="-100" b="-100"/>
          <a:stretch/>
        </p:blipFill>
        <p:spPr>
          <a:xfrm>
            <a:off x="6629400" y="4876495"/>
            <a:ext cx="114300" cy="152705"/>
          </a:xfrm>
          <a:prstGeom prst="rect">
            <a:avLst/>
          </a:prstGeom>
        </p:spPr>
      </p:pic>
      <p:sp>
        <p:nvSpPr>
          <p:cNvPr id="26" name="Text 19"/>
          <p:cNvSpPr txBox="1"/>
          <p:nvPr/>
        </p:nvSpPr>
        <p:spPr>
          <a:xfrm>
            <a:off x="6819595" y="483900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部門間データ共有</a:t>
            </a:r>
            <a:endParaRPr lang="en-US" sz="1200" dirty="0"/>
          </a:p>
        </p:txBody>
      </p:sp>
      <p:pic>
        <p:nvPicPr>
          <p:cNvPr id="27" name="Image 5" descr="preencoded.png"/>
          <p:cNvPicPr>
            <a:picLocks noChangeAspect="1"/>
          </p:cNvPicPr>
          <p:nvPr/>
        </p:nvPicPr>
        <p:blipFill>
          <a:blip r:embed="rId9"/>
          <a:srcRect t="-180" b="-180"/>
          <a:stretch/>
        </p:blipFill>
        <p:spPr>
          <a:xfrm>
            <a:off x="9219895" y="4876495"/>
            <a:ext cx="190195" cy="152705"/>
          </a:xfrm>
          <a:prstGeom prst="rect">
            <a:avLst/>
          </a:prstGeom>
        </p:spPr>
      </p:pic>
      <p:sp>
        <p:nvSpPr>
          <p:cNvPr id="28" name="Text 20"/>
          <p:cNvSpPr txBox="1"/>
          <p:nvPr/>
        </p:nvSpPr>
        <p:spPr>
          <a:xfrm>
            <a:off x="9486900" y="483900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パートナー連携</a:t>
            </a:r>
            <a:endParaRPr lang="en-US" sz="1200" dirty="0"/>
          </a:p>
        </p:txBody>
      </p:sp>
      <p:pic>
        <p:nvPicPr>
          <p:cNvPr id="29" name="Image 6" descr="preencoded.png"/>
          <p:cNvPicPr>
            <a:picLocks noChangeAspect="1"/>
          </p:cNvPicPr>
          <p:nvPr/>
        </p:nvPicPr>
        <p:blipFill>
          <a:blip r:embed="rId10"/>
          <a:srcRect t="-43" b="-43"/>
          <a:stretch/>
        </p:blipFill>
        <p:spPr>
          <a:xfrm>
            <a:off x="6629400" y="5257800"/>
            <a:ext cx="133502" cy="152705"/>
          </a:xfrm>
          <a:prstGeom prst="rect">
            <a:avLst/>
          </a:prstGeom>
        </p:spPr>
      </p:pic>
      <p:sp>
        <p:nvSpPr>
          <p:cNvPr id="30" name="Text 21"/>
          <p:cNvSpPr txBox="1"/>
          <p:nvPr/>
        </p:nvSpPr>
        <p:spPr>
          <a:xfrm>
            <a:off x="6838798" y="5219395"/>
            <a:ext cx="10479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Clean Rooms</a:t>
            </a:r>
            <a:endParaRPr lang="en-US" sz="1200" dirty="0"/>
          </a:p>
        </p:txBody>
      </p:sp>
      <p:pic>
        <p:nvPicPr>
          <p:cNvPr id="31" name="Image 7" descr="preencoded.png"/>
          <p:cNvPicPr>
            <a:picLocks noChangeAspect="1"/>
          </p:cNvPicPr>
          <p:nvPr/>
        </p:nvPicPr>
        <p:blipFill>
          <a:blip r:embed="rId11"/>
          <a:srcRect l="-33" r="-33"/>
          <a:stretch/>
        </p:blipFill>
        <p:spPr>
          <a:xfrm>
            <a:off x="9219895" y="5257800"/>
            <a:ext cx="171907" cy="152705"/>
          </a:xfrm>
          <a:prstGeom prst="rect">
            <a:avLst/>
          </a:prstGeom>
        </p:spPr>
      </p:pic>
      <p:sp>
        <p:nvSpPr>
          <p:cNvPr id="32" name="Text 22"/>
          <p:cNvSpPr txBox="1"/>
          <p:nvPr/>
        </p:nvSpPr>
        <p:spPr>
          <a:xfrm>
            <a:off x="9467698" y="521939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データマネタイズ</a:t>
            </a:r>
            <a:endParaRPr lang="en-US" sz="1200" dirty="0"/>
          </a:p>
        </p:txBody>
      </p:sp>
      <p:pic>
        <p:nvPicPr>
          <p:cNvPr id="33" name="Image 8" descr="preencoded.png"/>
          <p:cNvPicPr>
            <a:picLocks noChangeAspect="1"/>
          </p:cNvPicPr>
          <p:nvPr/>
        </p:nvPicPr>
        <p:blipFill>
          <a:blip r:embed="rId12"/>
          <a:srcRect/>
          <a:stretch/>
        </p:blipFill>
        <p:spPr>
          <a:xfrm>
            <a:off x="6476695" y="5629046"/>
            <a:ext cx="133502" cy="133502"/>
          </a:xfrm>
          <a:prstGeom prst="rect">
            <a:avLst/>
          </a:prstGeom>
        </p:spPr>
      </p:pic>
      <p:sp>
        <p:nvSpPr>
          <p:cNvPr id="34" name="Text 23"/>
          <p:cNvSpPr txBox="1"/>
          <p:nvPr/>
        </p:nvSpPr>
        <p:spPr>
          <a:xfrm>
            <a:off x="6648602" y="5600700"/>
            <a:ext cx="3872484"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Delta Sharing公式ドキュメントを参照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35 / 55</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9964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第5部 AI・機械学習プラットフォーム</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620110"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第5部 AI・機械学習プラットフォーム</a:t>
            </a:r>
            <a:endParaRPr lang="en-US" sz="2700" dirty="0"/>
          </a:p>
        </p:txBody>
      </p:sp>
      <p:sp>
        <p:nvSpPr>
          <p:cNvPr id="7" name="Text 5"/>
          <p:cNvSpPr txBox="1"/>
          <p:nvPr/>
        </p:nvSpPr>
        <p:spPr>
          <a:xfrm>
            <a:off x="304495" y="1914754"/>
            <a:ext cx="3529584" cy="781812"/>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Databricksのデータを価値に変えるAI・機械学習プラットフォームの全体像を解説します。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37998" y="6534302"/>
            <a:ext cx="190195"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1686154"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Mosaic AIとは</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597603" y="1600200"/>
            <a:ext cx="16962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Mosaic AIの概要と特徴</a:t>
            </a:r>
            <a:endParaRPr lang="en-US" sz="1200" dirty="0"/>
          </a:p>
        </p:txBody>
      </p:sp>
      <p:sp>
        <p:nvSpPr>
          <p:cNvPr id="14" name="Text 11"/>
          <p:cNvSpPr txBox="1"/>
          <p:nvPr/>
        </p:nvSpPr>
        <p:spPr>
          <a:xfrm>
            <a:off x="4597603" y="1904695"/>
            <a:ext cx="15151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MLOpsワークフロー</a:t>
            </a:r>
            <a:endParaRPr lang="en-US" sz="1200" dirty="0"/>
          </a:p>
        </p:txBody>
      </p:sp>
      <p:sp>
        <p:nvSpPr>
          <p:cNvPr id="15" name="Text 12"/>
          <p:cNvSpPr txBox="1"/>
          <p:nvPr/>
        </p:nvSpPr>
        <p:spPr>
          <a:xfrm>
            <a:off x="4597603" y="2210105"/>
            <a:ext cx="25630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モデル開発からデプロイメントまで</a:t>
            </a:r>
            <a:endParaRPr lang="en-US" sz="1200" dirty="0"/>
          </a:p>
        </p:txBody>
      </p:sp>
      <p:sp>
        <p:nvSpPr>
          <p:cNvPr id="16" name="Text 13"/>
          <p:cNvSpPr txBox="1"/>
          <p:nvPr/>
        </p:nvSpPr>
        <p:spPr>
          <a:xfrm>
            <a:off x="4597603" y="2514600"/>
            <a:ext cx="15243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Feature Storeの活用</a:t>
            </a:r>
            <a:endParaRPr lang="en-US" sz="1200" dirty="0"/>
          </a:p>
        </p:txBody>
      </p:sp>
      <p:sp>
        <p:nvSpPr>
          <p:cNvPr id="17" name="Text 14"/>
          <p:cNvSpPr txBox="1"/>
          <p:nvPr/>
        </p:nvSpPr>
        <p:spPr>
          <a:xfrm>
            <a:off x="8432597" y="1600200"/>
            <a:ext cx="2248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モデルサービングとガバナンス</a:t>
            </a:r>
            <a:endParaRPr lang="en-US" sz="1200" dirty="0"/>
          </a:p>
        </p:txBody>
      </p:sp>
      <p:sp>
        <p:nvSpPr>
          <p:cNvPr id="18" name="Text 15"/>
          <p:cNvSpPr txBox="1"/>
          <p:nvPr/>
        </p:nvSpPr>
        <p:spPr>
          <a:xfrm>
            <a:off x="8432597" y="1904695"/>
            <a:ext cx="22201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生成AI・AIゲートウェイ新機能</a:t>
            </a:r>
            <a:endParaRPr lang="en-US" sz="1200" dirty="0"/>
          </a:p>
        </p:txBody>
      </p:sp>
      <p:sp>
        <p:nvSpPr>
          <p:cNvPr id="19" name="Text 16"/>
          <p:cNvSpPr txBox="1"/>
          <p:nvPr/>
        </p:nvSpPr>
        <p:spPr>
          <a:xfrm>
            <a:off x="8432597" y="2210105"/>
            <a:ext cx="14200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AutoMLと実験管理</a:t>
            </a:r>
            <a:endParaRPr lang="en-US" sz="1200" dirty="0"/>
          </a:p>
        </p:txBody>
      </p:sp>
      <p:sp>
        <p:nvSpPr>
          <p:cNvPr id="20" name="Text 17"/>
          <p:cNvSpPr txBox="1"/>
          <p:nvPr/>
        </p:nvSpPr>
        <p:spPr>
          <a:xfrm>
            <a:off x="4444898" y="3181198"/>
            <a:ext cx="3829507"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AI・機械学習の主要コンポーネント</a:t>
            </a:r>
            <a:endParaRPr lang="en-US" sz="1800" dirty="0"/>
          </a:p>
        </p:txBody>
      </p:sp>
      <p:sp>
        <p:nvSpPr>
          <p:cNvPr id="21" name="Shape 18"/>
          <p:cNvSpPr/>
          <p:nvPr/>
        </p:nvSpPr>
        <p:spPr>
          <a:xfrm>
            <a:off x="4444898" y="3543300"/>
            <a:ext cx="609905" cy="38405"/>
          </a:xfrm>
          <a:prstGeom prst="rect">
            <a:avLst/>
          </a:prstGeom>
          <a:solidFill>
            <a:srgbClr val="FF8A00"/>
          </a:solidFill>
          <a:ln/>
        </p:spPr>
        <p:txBody>
          <a:bodyPr/>
          <a:lstStyle/>
          <a:p>
            <a:endParaRPr lang="ja-JP" altLang="en-US"/>
          </a:p>
        </p:txBody>
      </p:sp>
      <p:sp>
        <p:nvSpPr>
          <p:cNvPr id="22" name="Shape 19"/>
          <p:cNvSpPr/>
          <p:nvPr/>
        </p:nvSpPr>
        <p:spPr>
          <a:xfrm>
            <a:off x="4444898" y="4038905"/>
            <a:ext cx="2361895" cy="1200607"/>
          </a:xfrm>
          <a:prstGeom prst="roundRect">
            <a:avLst>
              <a:gd name="adj" fmla="val 4836"/>
            </a:avLst>
          </a:prstGeom>
          <a:solidFill>
            <a:srgbClr val="EFF6FF"/>
          </a:solidFill>
          <a:ln w="12700">
            <a:solidFill>
              <a:srgbClr val="DBEAFE"/>
            </a:solidFill>
            <a:prstDash val="solid"/>
          </a:ln>
        </p:spPr>
        <p:txBody>
          <a:bodyPr/>
          <a:lstStyle/>
          <a:p>
            <a:endParaRPr lang="ja-JP" altLang="en-US"/>
          </a:p>
        </p:txBody>
      </p:sp>
      <p:pic>
        <p:nvPicPr>
          <p:cNvPr id="23" name="Image 1" descr="preencoded.png"/>
          <p:cNvPicPr>
            <a:picLocks noChangeAspect="1"/>
          </p:cNvPicPr>
          <p:nvPr/>
        </p:nvPicPr>
        <p:blipFill>
          <a:blip r:embed="rId4"/>
          <a:srcRect t="-180" b="-180"/>
          <a:stretch/>
        </p:blipFill>
        <p:spPr>
          <a:xfrm>
            <a:off x="4606747" y="4238244"/>
            <a:ext cx="190195" cy="152705"/>
          </a:xfrm>
          <a:prstGeom prst="rect">
            <a:avLst/>
          </a:prstGeom>
        </p:spPr>
      </p:pic>
      <p:sp>
        <p:nvSpPr>
          <p:cNvPr id="24" name="Text 20"/>
          <p:cNvSpPr txBox="1"/>
          <p:nvPr/>
        </p:nvSpPr>
        <p:spPr>
          <a:xfrm>
            <a:off x="4873752" y="4200754"/>
            <a:ext cx="667512" cy="228600"/>
          </a:xfrm>
          <a:prstGeom prst="rect">
            <a:avLst/>
          </a:prstGeom>
          <a:noFill/>
          <a:ln/>
        </p:spPr>
        <p:txBody>
          <a:bodyPr wrap="square" lIns="0" tIns="0" rIns="0" bIns="0" rtlCol="0" anchor="ctr"/>
          <a:lstStyle/>
          <a:p>
            <a:pPr marL="0" indent="0" algn="l">
              <a:buNone/>
            </a:pPr>
            <a:r>
              <a:rPr lang="en-US" sz="1200" b="1" dirty="0">
                <a:solidFill>
                  <a:srgbClr val="1B5FA7"/>
                </a:solidFill>
                <a:latin typeface="Noto Sans JP" pitchFamily="34" charset="0"/>
                <a:ea typeface="Noto Sans JP" pitchFamily="34" charset="-122"/>
                <a:cs typeface="Noto Sans JP" pitchFamily="34" charset="-120"/>
              </a:rPr>
              <a:t>MLflow</a:t>
            </a:r>
            <a:endParaRPr lang="en-US" sz="1200" dirty="0"/>
          </a:p>
        </p:txBody>
      </p:sp>
      <p:sp>
        <p:nvSpPr>
          <p:cNvPr id="25" name="Text 21"/>
          <p:cNvSpPr txBox="1"/>
          <p:nvPr/>
        </p:nvSpPr>
        <p:spPr>
          <a:xfrm>
            <a:off x="4606747" y="4505249"/>
            <a:ext cx="2100377" cy="57150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実験追跡、モデル管理、デプロイを統合的に管理するためのプラットフォーム</a:t>
            </a:r>
            <a:endParaRPr lang="en-US" sz="1000" dirty="0"/>
          </a:p>
        </p:txBody>
      </p:sp>
      <p:sp>
        <p:nvSpPr>
          <p:cNvPr id="26" name="Shape 22"/>
          <p:cNvSpPr/>
          <p:nvPr/>
        </p:nvSpPr>
        <p:spPr>
          <a:xfrm>
            <a:off x="6951269" y="4038905"/>
            <a:ext cx="2361895" cy="1200607"/>
          </a:xfrm>
          <a:prstGeom prst="roundRect">
            <a:avLst>
              <a:gd name="adj" fmla="val 4836"/>
            </a:avLst>
          </a:prstGeom>
          <a:solidFill>
            <a:srgbClr val="EFF6FF"/>
          </a:solidFill>
          <a:ln w="12700">
            <a:solidFill>
              <a:srgbClr val="DBEAFE"/>
            </a:solidFill>
            <a:prstDash val="solid"/>
          </a:ln>
        </p:spPr>
        <p:txBody>
          <a:bodyPr/>
          <a:lstStyle/>
          <a:p>
            <a:endParaRPr lang="ja-JP" altLang="en-US"/>
          </a:p>
        </p:txBody>
      </p:sp>
      <p:pic>
        <p:nvPicPr>
          <p:cNvPr id="27" name="Image 2" descr="preencoded.png"/>
          <p:cNvPicPr>
            <a:picLocks noChangeAspect="1"/>
          </p:cNvPicPr>
          <p:nvPr/>
        </p:nvPicPr>
        <p:blipFill>
          <a:blip r:embed="rId5"/>
          <a:srcRect t="-43" b="-43"/>
          <a:stretch/>
        </p:blipFill>
        <p:spPr>
          <a:xfrm>
            <a:off x="7113118" y="4238244"/>
            <a:ext cx="133502" cy="152705"/>
          </a:xfrm>
          <a:prstGeom prst="rect">
            <a:avLst/>
          </a:prstGeom>
        </p:spPr>
      </p:pic>
      <p:sp>
        <p:nvSpPr>
          <p:cNvPr id="28" name="Text 23"/>
          <p:cNvSpPr txBox="1"/>
          <p:nvPr/>
        </p:nvSpPr>
        <p:spPr>
          <a:xfrm>
            <a:off x="7322515" y="4200754"/>
            <a:ext cx="1124712" cy="228600"/>
          </a:xfrm>
          <a:prstGeom prst="rect">
            <a:avLst/>
          </a:prstGeom>
          <a:noFill/>
          <a:ln/>
        </p:spPr>
        <p:txBody>
          <a:bodyPr wrap="square" lIns="0" tIns="0" rIns="0" bIns="0" rtlCol="0" anchor="ctr"/>
          <a:lstStyle/>
          <a:p>
            <a:pPr marL="0" indent="0" algn="l">
              <a:buNone/>
            </a:pPr>
            <a:r>
              <a:rPr lang="en-US" sz="1200" b="1" dirty="0">
                <a:solidFill>
                  <a:srgbClr val="1B5FA7"/>
                </a:solidFill>
                <a:latin typeface="Noto Sans JP" pitchFamily="34" charset="0"/>
                <a:ea typeface="Noto Sans JP" pitchFamily="34" charset="-122"/>
                <a:cs typeface="Noto Sans JP" pitchFamily="34" charset="-120"/>
              </a:rPr>
              <a:t>Feature Store</a:t>
            </a:r>
            <a:endParaRPr lang="en-US" sz="1200" dirty="0"/>
          </a:p>
        </p:txBody>
      </p:sp>
      <p:sp>
        <p:nvSpPr>
          <p:cNvPr id="29" name="Text 24"/>
          <p:cNvSpPr txBox="1"/>
          <p:nvPr/>
        </p:nvSpPr>
        <p:spPr>
          <a:xfrm>
            <a:off x="7113118" y="4505249"/>
            <a:ext cx="2100377" cy="381305"/>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特徴量の一元管理と再利用を可能にするリポジトリ</a:t>
            </a:r>
            <a:endParaRPr lang="en-US" sz="1000" dirty="0"/>
          </a:p>
        </p:txBody>
      </p:sp>
      <p:sp>
        <p:nvSpPr>
          <p:cNvPr id="30" name="Shape 25"/>
          <p:cNvSpPr/>
          <p:nvPr/>
        </p:nvSpPr>
        <p:spPr>
          <a:xfrm>
            <a:off x="9456725" y="4038905"/>
            <a:ext cx="2361895" cy="1200607"/>
          </a:xfrm>
          <a:prstGeom prst="roundRect">
            <a:avLst>
              <a:gd name="adj" fmla="val 4836"/>
            </a:avLst>
          </a:prstGeom>
          <a:solidFill>
            <a:srgbClr val="EFF6FF"/>
          </a:solidFill>
          <a:ln w="12700">
            <a:solidFill>
              <a:srgbClr val="DBEAFE"/>
            </a:solidFill>
            <a:prstDash val="solid"/>
          </a:ln>
        </p:spPr>
        <p:txBody>
          <a:bodyPr/>
          <a:lstStyle/>
          <a:p>
            <a:endParaRPr lang="ja-JP" altLang="en-US"/>
          </a:p>
        </p:txBody>
      </p:sp>
      <p:pic>
        <p:nvPicPr>
          <p:cNvPr id="31" name="Image 3" descr="preencoded.png"/>
          <p:cNvPicPr>
            <a:picLocks noChangeAspect="1"/>
          </p:cNvPicPr>
          <p:nvPr/>
        </p:nvPicPr>
        <p:blipFill>
          <a:blip r:embed="rId6"/>
          <a:srcRect t="-180" b="-180"/>
          <a:stretch/>
        </p:blipFill>
        <p:spPr>
          <a:xfrm>
            <a:off x="9619488" y="4238244"/>
            <a:ext cx="190195" cy="152705"/>
          </a:xfrm>
          <a:prstGeom prst="rect">
            <a:avLst/>
          </a:prstGeom>
        </p:spPr>
      </p:pic>
      <p:sp>
        <p:nvSpPr>
          <p:cNvPr id="32" name="Text 26"/>
          <p:cNvSpPr txBox="1"/>
          <p:nvPr/>
        </p:nvSpPr>
        <p:spPr>
          <a:xfrm>
            <a:off x="9885578" y="4200754"/>
            <a:ext cx="1191463" cy="228600"/>
          </a:xfrm>
          <a:prstGeom prst="rect">
            <a:avLst/>
          </a:prstGeom>
          <a:noFill/>
          <a:ln/>
        </p:spPr>
        <p:txBody>
          <a:bodyPr wrap="square" lIns="0" tIns="0" rIns="0" bIns="0" rtlCol="0" anchor="ctr"/>
          <a:lstStyle/>
          <a:p>
            <a:pPr marL="0" indent="0" algn="l">
              <a:buNone/>
            </a:pPr>
            <a:r>
              <a:rPr lang="en-US" sz="1200" b="1" dirty="0">
                <a:solidFill>
                  <a:srgbClr val="1B5FA7"/>
                </a:solidFill>
                <a:latin typeface="Noto Sans JP" pitchFamily="34" charset="0"/>
                <a:ea typeface="Noto Sans JP" pitchFamily="34" charset="-122"/>
                <a:cs typeface="Noto Sans JP" pitchFamily="34" charset="-120"/>
              </a:rPr>
              <a:t>Model Serving</a:t>
            </a:r>
            <a:endParaRPr lang="en-US" sz="1200" dirty="0"/>
          </a:p>
        </p:txBody>
      </p:sp>
      <p:sp>
        <p:nvSpPr>
          <p:cNvPr id="33" name="Text 27"/>
          <p:cNvSpPr txBox="1"/>
          <p:nvPr/>
        </p:nvSpPr>
        <p:spPr>
          <a:xfrm>
            <a:off x="9619488" y="4505249"/>
            <a:ext cx="2100377" cy="381305"/>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モデルを本番環境にデプロイし、高性能なAPIとして提供</a:t>
            </a:r>
            <a:endParaRPr lang="en-US" sz="1000" dirty="0"/>
          </a:p>
        </p:txBody>
      </p:sp>
      <p:sp>
        <p:nvSpPr>
          <p:cNvPr id="34" name="Text 28"/>
          <p:cNvSpPr txBox="1"/>
          <p:nvPr/>
        </p:nvSpPr>
        <p:spPr>
          <a:xfrm>
            <a:off x="5867705" y="5695798"/>
            <a:ext cx="581558" cy="228600"/>
          </a:xfrm>
          <a:prstGeom prst="rect">
            <a:avLst/>
          </a:prstGeom>
          <a:noFill/>
          <a:ln/>
        </p:spPr>
        <p:txBody>
          <a:bodyPr wrap="square" lIns="0" tIns="0" rIns="0" bIns="0" rtlCol="0" anchor="ctr"/>
          <a:lstStyle/>
          <a:p>
            <a:pPr marL="0" indent="0" algn="ctr">
              <a:buNone/>
            </a:pPr>
            <a:r>
              <a:rPr lang="en-US" sz="1200" dirty="0">
                <a:solidFill>
                  <a:srgbClr val="4B5563"/>
                </a:solidFill>
                <a:latin typeface="Noto Sans JP" pitchFamily="34" charset="0"/>
                <a:ea typeface="Noto Sans JP" pitchFamily="34" charset="-122"/>
                <a:cs typeface="Noto Sans JP" pitchFamily="34" charset="-120"/>
              </a:rPr>
              <a:t>詳細は</a:t>
            </a:r>
            <a:endParaRPr lang="en-US" sz="1200" dirty="0"/>
          </a:p>
        </p:txBody>
      </p:sp>
      <p:sp>
        <p:nvSpPr>
          <p:cNvPr id="35" name="Text 29"/>
          <p:cNvSpPr txBox="1"/>
          <p:nvPr/>
        </p:nvSpPr>
        <p:spPr>
          <a:xfrm>
            <a:off x="6324905" y="5695798"/>
            <a:ext cx="2962656" cy="228600"/>
          </a:xfrm>
          <a:prstGeom prst="rect">
            <a:avLst/>
          </a:prstGeom>
          <a:noFill/>
          <a:ln/>
        </p:spPr>
        <p:txBody>
          <a:bodyPr wrap="square" lIns="0" tIns="0" rIns="0" bIns="0" rtlCol="0" anchor="ctr"/>
          <a:lstStyle/>
          <a:p>
            <a:pPr marL="0" indent="0" algn="ctr">
              <a:buNone/>
            </a:pPr>
            <a:r>
              <a:rPr lang="en-US" sz="1200" dirty="0">
                <a:solidFill>
                  <a:srgbClr val="1B5FA7"/>
                </a:solidFill>
                <a:latin typeface="Noto Sans JP" pitchFamily="34" charset="0"/>
                <a:ea typeface="Noto Sans JP" pitchFamily="34" charset="-122"/>
                <a:cs typeface="Noto Sans JP" pitchFamily="34" charset="-120"/>
                <a:hlinkClick r:id="rId7"/>
              </a:rPr>
              <a:t>Azure Databricks AI/ML公式ドキュメント</a:t>
            </a:r>
            <a:endParaRPr lang="en-US" sz="1200" dirty="0"/>
          </a:p>
        </p:txBody>
      </p:sp>
      <p:sp>
        <p:nvSpPr>
          <p:cNvPr id="36" name="Text 30"/>
          <p:cNvSpPr txBox="1"/>
          <p:nvPr/>
        </p:nvSpPr>
        <p:spPr>
          <a:xfrm>
            <a:off x="9168689" y="5695798"/>
            <a:ext cx="1343254" cy="228600"/>
          </a:xfrm>
          <a:prstGeom prst="rect">
            <a:avLst/>
          </a:prstGeom>
          <a:noFill/>
          <a:ln/>
        </p:spPr>
        <p:txBody>
          <a:bodyPr wrap="square" lIns="0" tIns="0" rIns="0" bIns="0" rtlCol="0" anchor="ctr"/>
          <a:lstStyle/>
          <a:p>
            <a:pPr marL="0" indent="0" algn="ctr">
              <a:buNone/>
            </a:pPr>
            <a:r>
              <a:rPr lang="en-US" sz="1200" dirty="0">
                <a:solidFill>
                  <a:srgbClr val="4B5563"/>
                </a:solidFill>
                <a:latin typeface="Noto Sans JP" pitchFamily="34" charset="0"/>
                <a:ea typeface="Noto Sans JP" pitchFamily="34" charset="-122"/>
                <a:cs typeface="Noto Sans JP" pitchFamily="34" charset="-120"/>
              </a:rPr>
              <a:t>をご参照ください</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452982"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Mosaic AI の概要</a:t>
            </a:r>
            <a:endParaRPr lang="en-US" sz="1300" dirty="0"/>
          </a:p>
        </p:txBody>
      </p:sp>
      <p:sp>
        <p:nvSpPr>
          <p:cNvPr id="5" name="Shape 3"/>
          <p:cNvSpPr/>
          <p:nvPr/>
        </p:nvSpPr>
        <p:spPr>
          <a:xfrm>
            <a:off x="647395" y="1301191"/>
            <a:ext cx="4800600" cy="3000146"/>
          </a:xfrm>
          <a:prstGeom prst="roundRect">
            <a:avLst>
              <a:gd name="adj" fmla="val 774"/>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p:cNvPicPr>
            <a:picLocks noChangeAspect="1"/>
          </p:cNvPicPr>
          <p:nvPr/>
        </p:nvPicPr>
        <p:blipFill>
          <a:blip r:embed="rId3"/>
          <a:srcRect t="155" b="155"/>
          <a:stretch/>
        </p:blipFill>
        <p:spPr>
          <a:xfrm>
            <a:off x="800100" y="1453896"/>
            <a:ext cx="4496105" cy="2162556"/>
          </a:xfrm>
          <a:prstGeom prst="rect">
            <a:avLst/>
          </a:prstGeom>
        </p:spPr>
      </p:pic>
      <p:sp>
        <p:nvSpPr>
          <p:cNvPr id="7" name="Text 4"/>
          <p:cNvSpPr txBox="1"/>
          <p:nvPr/>
        </p:nvSpPr>
        <p:spPr>
          <a:xfrm>
            <a:off x="1270102" y="3766414"/>
            <a:ext cx="366308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Mosaic AI プラットフォーム全体アーキテクチャ</a:t>
            </a:r>
            <a:endParaRPr lang="en-US" sz="1000" dirty="0"/>
          </a:p>
        </p:txBody>
      </p:sp>
      <p:sp>
        <p:nvSpPr>
          <p:cNvPr id="8" name="Text 5"/>
          <p:cNvSpPr txBox="1"/>
          <p:nvPr/>
        </p:nvSpPr>
        <p:spPr>
          <a:xfrm>
            <a:off x="1879092" y="3984955"/>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232050" y="3984955"/>
            <a:ext cx="1479500" cy="191110"/>
          </a:xfrm>
          <a:prstGeom prst="rect">
            <a:avLst/>
          </a:prstGeom>
          <a:noFill/>
          <a:ln/>
        </p:spPr>
        <p:txBody>
          <a:bodyPr wrap="square" lIns="0" tIns="0" rIns="0" bIns="0" rtlCol="0" anchor="ctr"/>
          <a:lstStyle/>
          <a:p>
            <a:r>
              <a:rPr lang="en-US" altLang="ja-JP" sz="900" dirty="0">
                <a:solidFill>
                  <a:srgbClr val="2563EB"/>
                </a:solidFill>
                <a:latin typeface="Noto Sans JP" pitchFamily="34" charset="0"/>
                <a:ea typeface="Noto Sans JP" pitchFamily="34" charset="-122"/>
                <a:cs typeface="Noto Sans JP" pitchFamily="34" charset="-120"/>
                <a:hlinkClick r:id="rId4"/>
              </a:rPr>
              <a:t>Databricks HP</a:t>
            </a:r>
            <a:endParaRPr lang="en-US" altLang="ja-JP" sz="900" dirty="0"/>
          </a:p>
        </p:txBody>
      </p:sp>
      <p:sp>
        <p:nvSpPr>
          <p:cNvPr id="11" name="Shape 8"/>
          <p:cNvSpPr/>
          <p:nvPr/>
        </p:nvSpPr>
        <p:spPr>
          <a:xfrm>
            <a:off x="1808683" y="4604004"/>
            <a:ext cx="457200" cy="457200"/>
          </a:xfrm>
          <a:prstGeom prst="roundRect">
            <a:avLst>
              <a:gd name="adj" fmla="val 200000"/>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5"/>
          <a:srcRect/>
          <a:stretch/>
        </p:blipFill>
        <p:spPr>
          <a:xfrm>
            <a:off x="1918411" y="4737506"/>
            <a:ext cx="237744" cy="190195"/>
          </a:xfrm>
          <a:prstGeom prst="rect">
            <a:avLst/>
          </a:prstGeom>
        </p:spPr>
      </p:pic>
      <p:sp>
        <p:nvSpPr>
          <p:cNvPr id="13" name="Text 9"/>
          <p:cNvSpPr txBox="1"/>
          <p:nvPr/>
        </p:nvSpPr>
        <p:spPr>
          <a:xfrm>
            <a:off x="1844345" y="5138014"/>
            <a:ext cx="491033"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生成AI</a:t>
            </a:r>
            <a:endParaRPr lang="en-US" sz="1000" dirty="0"/>
          </a:p>
        </p:txBody>
      </p:sp>
      <p:sp>
        <p:nvSpPr>
          <p:cNvPr id="14" name="Shape 10"/>
          <p:cNvSpPr/>
          <p:nvPr/>
        </p:nvSpPr>
        <p:spPr>
          <a:xfrm>
            <a:off x="2456993" y="4604004"/>
            <a:ext cx="457200" cy="457200"/>
          </a:xfrm>
          <a:prstGeom prst="roundRect">
            <a:avLst>
              <a:gd name="adj" fmla="val 200000"/>
            </a:avLst>
          </a:prstGeom>
          <a:solidFill>
            <a:srgbClr val="1B5FA7"/>
          </a:solidFill>
          <a:ln/>
        </p:spPr>
        <p:txBody>
          <a:bodyPr/>
          <a:lstStyle/>
          <a:p>
            <a:endParaRPr lang="ja-JP" altLang="en-US"/>
          </a:p>
        </p:txBody>
      </p:sp>
      <p:pic>
        <p:nvPicPr>
          <p:cNvPr id="15" name="Image 2" descr="preencoded.png"/>
          <p:cNvPicPr>
            <a:picLocks noChangeAspect="1"/>
          </p:cNvPicPr>
          <p:nvPr/>
        </p:nvPicPr>
        <p:blipFill>
          <a:blip r:embed="rId6"/>
          <a:srcRect/>
          <a:stretch/>
        </p:blipFill>
        <p:spPr>
          <a:xfrm>
            <a:off x="2565806" y="4737506"/>
            <a:ext cx="237744" cy="190195"/>
          </a:xfrm>
          <a:prstGeom prst="rect">
            <a:avLst/>
          </a:prstGeom>
        </p:spPr>
      </p:pic>
      <p:sp>
        <p:nvSpPr>
          <p:cNvPr id="16" name="Text 11"/>
          <p:cNvSpPr txBox="1"/>
          <p:nvPr/>
        </p:nvSpPr>
        <p:spPr>
          <a:xfrm>
            <a:off x="2475281" y="5138014"/>
            <a:ext cx="529438"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MLOps</a:t>
            </a:r>
            <a:endParaRPr lang="en-US" sz="1000" dirty="0"/>
          </a:p>
        </p:txBody>
      </p:sp>
      <p:sp>
        <p:nvSpPr>
          <p:cNvPr id="17" name="Shape 12"/>
          <p:cNvSpPr/>
          <p:nvPr/>
        </p:nvSpPr>
        <p:spPr>
          <a:xfrm>
            <a:off x="3467405" y="4604004"/>
            <a:ext cx="457200" cy="457200"/>
          </a:xfrm>
          <a:prstGeom prst="roundRect">
            <a:avLst>
              <a:gd name="adj" fmla="val 200000"/>
            </a:avLst>
          </a:prstGeom>
          <a:solidFill>
            <a:srgbClr val="333333"/>
          </a:solidFill>
          <a:ln/>
        </p:spPr>
        <p:txBody>
          <a:bodyPr/>
          <a:lstStyle/>
          <a:p>
            <a:endParaRPr lang="ja-JP" altLang="en-US"/>
          </a:p>
        </p:txBody>
      </p:sp>
      <p:pic>
        <p:nvPicPr>
          <p:cNvPr id="18" name="Image 3" descr="preencoded.png"/>
          <p:cNvPicPr>
            <a:picLocks noChangeAspect="1"/>
          </p:cNvPicPr>
          <p:nvPr/>
        </p:nvPicPr>
        <p:blipFill>
          <a:blip r:embed="rId7"/>
          <a:srcRect/>
          <a:stretch/>
        </p:blipFill>
        <p:spPr>
          <a:xfrm>
            <a:off x="3600907" y="4737506"/>
            <a:ext cx="190195" cy="190195"/>
          </a:xfrm>
          <a:prstGeom prst="rect">
            <a:avLst/>
          </a:prstGeom>
        </p:spPr>
      </p:pic>
      <p:sp>
        <p:nvSpPr>
          <p:cNvPr id="19" name="Text 13"/>
          <p:cNvSpPr txBox="1"/>
          <p:nvPr/>
        </p:nvSpPr>
        <p:spPr>
          <a:xfrm>
            <a:off x="3104388" y="5138014"/>
            <a:ext cx="1291133"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ディープラーニング</a:t>
            </a:r>
            <a:endParaRPr lang="en-US" sz="1000" dirty="0"/>
          </a:p>
        </p:txBody>
      </p:sp>
      <p:sp>
        <p:nvSpPr>
          <p:cNvPr id="20" name="Text 14"/>
          <p:cNvSpPr txBox="1"/>
          <p:nvPr/>
        </p:nvSpPr>
        <p:spPr>
          <a:xfrm>
            <a:off x="6476695" y="800100"/>
            <a:ext cx="216712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Mosaic AI とは</a:t>
            </a:r>
            <a:endParaRPr lang="en-US" sz="2200" dirty="0"/>
          </a:p>
        </p:txBody>
      </p:sp>
      <p:sp>
        <p:nvSpPr>
          <p:cNvPr id="21" name="Shape 15"/>
          <p:cNvSpPr/>
          <p:nvPr/>
        </p:nvSpPr>
        <p:spPr>
          <a:xfrm>
            <a:off x="6476695" y="1410005"/>
            <a:ext cx="609905" cy="38405"/>
          </a:xfrm>
          <a:prstGeom prst="rect">
            <a:avLst/>
          </a:prstGeom>
          <a:solidFill>
            <a:srgbClr val="FF8A00"/>
          </a:solidFill>
          <a:ln/>
        </p:spPr>
        <p:txBody>
          <a:bodyPr/>
          <a:lstStyle/>
          <a:p>
            <a:endParaRPr lang="ja-JP" altLang="en-US"/>
          </a:p>
        </p:txBody>
      </p:sp>
      <p:sp>
        <p:nvSpPr>
          <p:cNvPr id="22" name="Text 16"/>
          <p:cNvSpPr txBox="1"/>
          <p:nvPr/>
        </p:nvSpPr>
        <p:spPr>
          <a:xfrm>
            <a:off x="6476695" y="1676095"/>
            <a:ext cx="53062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Mosaic AIはDatabricksが提供する統合AIプラットフォームで、データとAIのライフサイクル全体を単一の環境でサポートします。従来の機械学習からLLM・生成AIまで、幅広いAIワークロードに対応します。</a:t>
            </a:r>
            <a:endParaRPr lang="en-US" sz="1200" dirty="0"/>
          </a:p>
        </p:txBody>
      </p:sp>
      <p:sp>
        <p:nvSpPr>
          <p:cNvPr id="23" name="Text 17"/>
          <p:cNvSpPr txBox="1"/>
          <p:nvPr/>
        </p:nvSpPr>
        <p:spPr>
          <a:xfrm>
            <a:off x="6705295" y="25146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統合開発環境：実験からデプロイまでワンストップで提供、MLエンジニアの生産性向上</a:t>
            </a:r>
            <a:endParaRPr lang="en-US" sz="1200" dirty="0"/>
          </a:p>
        </p:txBody>
      </p:sp>
      <p:sp>
        <p:nvSpPr>
          <p:cNvPr id="24" name="Text 18"/>
          <p:cNvSpPr txBox="1"/>
          <p:nvPr/>
        </p:nvSpPr>
        <p:spPr>
          <a:xfrm>
            <a:off x="6705295" y="30861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 Gatewayとモデルサービング：複数のAIモデルを一元管理・提供するインフラ</a:t>
            </a:r>
            <a:endParaRPr lang="en-US" sz="1200" dirty="0"/>
          </a:p>
        </p:txBody>
      </p:sp>
      <p:sp>
        <p:nvSpPr>
          <p:cNvPr id="25" name="Text 19"/>
          <p:cNvSpPr txBox="1"/>
          <p:nvPr/>
        </p:nvSpPr>
        <p:spPr>
          <a:xfrm>
            <a:off x="6705295" y="3657600"/>
            <a:ext cx="41340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MLflow統合：実験管理・モデル追跡・再現性確保を自動化</a:t>
            </a:r>
            <a:endParaRPr lang="en-US" sz="1200" dirty="0"/>
          </a:p>
        </p:txBody>
      </p:sp>
      <p:sp>
        <p:nvSpPr>
          <p:cNvPr id="26" name="Text 20"/>
          <p:cNvSpPr txBox="1"/>
          <p:nvPr/>
        </p:nvSpPr>
        <p:spPr>
          <a:xfrm>
            <a:off x="6705295" y="4000500"/>
            <a:ext cx="44961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LLMOps：大規模言語モデルの最適化・デプロイ・管理を効率化</a:t>
            </a:r>
            <a:endParaRPr lang="en-US" sz="1200" dirty="0"/>
          </a:p>
        </p:txBody>
      </p:sp>
      <p:sp>
        <p:nvSpPr>
          <p:cNvPr id="27" name="Shape 21"/>
          <p:cNvSpPr/>
          <p:nvPr/>
        </p:nvSpPr>
        <p:spPr>
          <a:xfrm>
            <a:off x="6476695" y="4381805"/>
            <a:ext cx="5333695" cy="1218895"/>
          </a:xfrm>
          <a:prstGeom prst="roundRect">
            <a:avLst>
              <a:gd name="adj" fmla="val 4689"/>
            </a:avLst>
          </a:prstGeom>
          <a:solidFill>
            <a:srgbClr val="E7EFF8"/>
          </a:solidFill>
          <a:ln/>
        </p:spPr>
        <p:txBody>
          <a:bodyPr/>
          <a:lstStyle/>
          <a:p>
            <a:endParaRPr lang="ja-JP" altLang="en-US"/>
          </a:p>
        </p:txBody>
      </p:sp>
      <p:sp>
        <p:nvSpPr>
          <p:cNvPr id="28" name="Text 22"/>
          <p:cNvSpPr txBox="1"/>
          <p:nvPr/>
        </p:nvSpPr>
        <p:spPr>
          <a:xfrm>
            <a:off x="6629400" y="4533595"/>
            <a:ext cx="12289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2025年の新機能</a:t>
            </a:r>
            <a:endParaRPr lang="en-US" sz="1200" dirty="0"/>
          </a:p>
        </p:txBody>
      </p:sp>
      <p:pic>
        <p:nvPicPr>
          <p:cNvPr id="29" name="Image 4" descr="preencoded.png"/>
          <p:cNvPicPr>
            <a:picLocks noChangeAspect="1"/>
          </p:cNvPicPr>
          <p:nvPr/>
        </p:nvPicPr>
        <p:blipFill>
          <a:blip r:embed="rId8"/>
          <a:srcRect l="-33" r="-33"/>
          <a:stretch/>
        </p:blipFill>
        <p:spPr>
          <a:xfrm>
            <a:off x="6629400" y="4876495"/>
            <a:ext cx="171907" cy="152705"/>
          </a:xfrm>
          <a:prstGeom prst="rect">
            <a:avLst/>
          </a:prstGeom>
        </p:spPr>
      </p:pic>
      <p:sp>
        <p:nvSpPr>
          <p:cNvPr id="30" name="Text 23"/>
          <p:cNvSpPr txBox="1"/>
          <p:nvPr/>
        </p:nvSpPr>
        <p:spPr>
          <a:xfrm>
            <a:off x="6877202" y="4839005"/>
            <a:ext cx="12097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 Gateway強化</a:t>
            </a:r>
            <a:endParaRPr lang="en-US" sz="1200" dirty="0"/>
          </a:p>
        </p:txBody>
      </p:sp>
      <p:pic>
        <p:nvPicPr>
          <p:cNvPr id="31" name="Image 5" descr="preencoded.png"/>
          <p:cNvPicPr>
            <a:picLocks noChangeAspect="1"/>
          </p:cNvPicPr>
          <p:nvPr/>
        </p:nvPicPr>
        <p:blipFill>
          <a:blip r:embed="rId9"/>
          <a:srcRect/>
          <a:stretch/>
        </p:blipFill>
        <p:spPr>
          <a:xfrm>
            <a:off x="9219895" y="4876495"/>
            <a:ext cx="152705" cy="152705"/>
          </a:xfrm>
          <a:prstGeom prst="rect">
            <a:avLst/>
          </a:prstGeom>
        </p:spPr>
      </p:pic>
      <p:sp>
        <p:nvSpPr>
          <p:cNvPr id="32" name="Text 24"/>
          <p:cNvSpPr txBox="1"/>
          <p:nvPr/>
        </p:nvSpPr>
        <p:spPr>
          <a:xfrm>
            <a:off x="9448495" y="4839005"/>
            <a:ext cx="14767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AIガバナンス自動化</a:t>
            </a:r>
            <a:endParaRPr lang="en-US" sz="1200" dirty="0"/>
          </a:p>
        </p:txBody>
      </p:sp>
      <p:pic>
        <p:nvPicPr>
          <p:cNvPr id="33" name="Image 6" descr="preencoded.png"/>
          <p:cNvPicPr>
            <a:picLocks noChangeAspect="1"/>
          </p:cNvPicPr>
          <p:nvPr/>
        </p:nvPicPr>
        <p:blipFill>
          <a:blip r:embed="rId10"/>
          <a:srcRect/>
          <a:stretch/>
        </p:blipFill>
        <p:spPr>
          <a:xfrm>
            <a:off x="6629400" y="5257800"/>
            <a:ext cx="152705" cy="152705"/>
          </a:xfrm>
          <a:prstGeom prst="rect">
            <a:avLst/>
          </a:prstGeom>
        </p:spPr>
      </p:pic>
      <p:sp>
        <p:nvSpPr>
          <p:cNvPr id="34" name="Text 25"/>
          <p:cNvSpPr txBox="1"/>
          <p:nvPr/>
        </p:nvSpPr>
        <p:spPr>
          <a:xfrm>
            <a:off x="6858000" y="5219395"/>
            <a:ext cx="15435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Vector Search高速化</a:t>
            </a:r>
            <a:endParaRPr lang="en-US" sz="1200" dirty="0"/>
          </a:p>
        </p:txBody>
      </p:sp>
      <p:pic>
        <p:nvPicPr>
          <p:cNvPr id="35" name="Image 7" descr="preencoded.png"/>
          <p:cNvPicPr>
            <a:picLocks noChangeAspect="1"/>
          </p:cNvPicPr>
          <p:nvPr/>
        </p:nvPicPr>
        <p:blipFill>
          <a:blip r:embed="rId11"/>
          <a:srcRect/>
          <a:stretch/>
        </p:blipFill>
        <p:spPr>
          <a:xfrm>
            <a:off x="9219895" y="5257800"/>
            <a:ext cx="152705" cy="152705"/>
          </a:xfrm>
          <a:prstGeom prst="rect">
            <a:avLst/>
          </a:prstGeom>
        </p:spPr>
      </p:pic>
      <p:sp>
        <p:nvSpPr>
          <p:cNvPr id="36" name="Text 26"/>
          <p:cNvSpPr txBox="1"/>
          <p:nvPr/>
        </p:nvSpPr>
        <p:spPr>
          <a:xfrm>
            <a:off x="9448495" y="5219395"/>
            <a:ext cx="13908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MLモデル監視強化</a:t>
            </a:r>
            <a:endParaRPr lang="en-US" sz="1200" dirty="0"/>
          </a:p>
        </p:txBody>
      </p:sp>
      <p:pic>
        <p:nvPicPr>
          <p:cNvPr id="37" name="Image 8" descr="preencoded.png"/>
          <p:cNvPicPr>
            <a:picLocks noChangeAspect="1"/>
          </p:cNvPicPr>
          <p:nvPr/>
        </p:nvPicPr>
        <p:blipFill>
          <a:blip r:embed="rId12"/>
          <a:srcRect/>
          <a:stretch/>
        </p:blipFill>
        <p:spPr>
          <a:xfrm>
            <a:off x="6476695" y="5629046"/>
            <a:ext cx="133502" cy="133502"/>
          </a:xfrm>
          <a:prstGeom prst="rect">
            <a:avLst/>
          </a:prstGeom>
        </p:spPr>
      </p:pic>
      <p:sp>
        <p:nvSpPr>
          <p:cNvPr id="38" name="Text 27"/>
          <p:cNvSpPr txBox="1"/>
          <p:nvPr/>
        </p:nvSpPr>
        <p:spPr>
          <a:xfrm>
            <a:off x="6648602" y="5600700"/>
            <a:ext cx="322508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ML公式ドキュメントを参照</a:t>
            </a:r>
            <a:endParaRPr lang="en-US" sz="1000" dirty="0"/>
          </a:p>
        </p:txBody>
      </p:sp>
      <p:sp>
        <p:nvSpPr>
          <p:cNvPr id="39" name="Text 28"/>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37 / 55</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06232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イントロダクション：Databricksとは</a:t>
            </a:r>
            <a:endParaRPr lang="en-US" sz="1300" dirty="0"/>
          </a:p>
        </p:txBody>
      </p:sp>
      <p:sp>
        <p:nvSpPr>
          <p:cNvPr id="5" name="Shape 3"/>
          <p:cNvSpPr/>
          <p:nvPr/>
        </p:nvSpPr>
        <p:spPr>
          <a:xfrm>
            <a:off x="647395" y="1568196"/>
            <a:ext cx="4800600" cy="3191256"/>
          </a:xfrm>
          <a:prstGeom prst="roundRect">
            <a:avLst>
              <a:gd name="adj" fmla="val 684"/>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d79983af19d02c503782b91974e1b8c.png"/>
          <p:cNvPicPr>
            <a:picLocks noChangeAspect="1"/>
          </p:cNvPicPr>
          <p:nvPr/>
        </p:nvPicPr>
        <p:blipFill>
          <a:blip r:embed="rId3"/>
          <a:srcRect l="60" r="60"/>
          <a:stretch/>
        </p:blipFill>
        <p:spPr>
          <a:xfrm>
            <a:off x="800100" y="1720901"/>
            <a:ext cx="4496105" cy="2352751"/>
          </a:xfrm>
          <a:prstGeom prst="rect">
            <a:avLst/>
          </a:prstGeom>
        </p:spPr>
      </p:pic>
      <p:sp>
        <p:nvSpPr>
          <p:cNvPr id="7" name="Text 4"/>
          <p:cNvSpPr txBox="1"/>
          <p:nvPr/>
        </p:nvSpPr>
        <p:spPr>
          <a:xfrm>
            <a:off x="1239012" y="4222699"/>
            <a:ext cx="371977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データインテリジェンスプラットフォーム概要図</a:t>
            </a:r>
            <a:endParaRPr lang="en-US" sz="1000" dirty="0"/>
          </a:p>
        </p:txBody>
      </p:sp>
      <p:sp>
        <p:nvSpPr>
          <p:cNvPr id="8" name="Text 5"/>
          <p:cNvSpPr txBox="1"/>
          <p:nvPr/>
        </p:nvSpPr>
        <p:spPr>
          <a:xfrm>
            <a:off x="2050085" y="4442155"/>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310689" y="4442155"/>
            <a:ext cx="1228954"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Databricks公式ブログ</a:t>
            </a:r>
            <a:endParaRPr lang="en-US" sz="900" dirty="0"/>
          </a:p>
        </p:txBody>
      </p:sp>
      <p:sp>
        <p:nvSpPr>
          <p:cNvPr id="11" name="Shape 8"/>
          <p:cNvSpPr/>
          <p:nvPr/>
        </p:nvSpPr>
        <p:spPr>
          <a:xfrm>
            <a:off x="2210105" y="5061204"/>
            <a:ext cx="457200" cy="457200"/>
          </a:xfrm>
          <a:prstGeom prst="roundRect">
            <a:avLst>
              <a:gd name="adj" fmla="val 200000"/>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5"/>
          <a:srcRect l="-1648" r="-1648"/>
          <a:stretch/>
        </p:blipFill>
        <p:spPr>
          <a:xfrm>
            <a:off x="2352751" y="5194706"/>
            <a:ext cx="171907" cy="190195"/>
          </a:xfrm>
          <a:prstGeom prst="rect">
            <a:avLst/>
          </a:prstGeom>
        </p:spPr>
      </p:pic>
      <p:sp>
        <p:nvSpPr>
          <p:cNvPr id="13" name="Shape 9"/>
          <p:cNvSpPr/>
          <p:nvPr/>
        </p:nvSpPr>
        <p:spPr>
          <a:xfrm>
            <a:off x="2819095" y="5061204"/>
            <a:ext cx="457200" cy="457200"/>
          </a:xfrm>
          <a:prstGeom prst="roundRect">
            <a:avLst>
              <a:gd name="adj" fmla="val 200000"/>
            </a:avLst>
          </a:prstGeom>
          <a:solidFill>
            <a:srgbClr val="1B5FA7"/>
          </a:solidFill>
          <a:ln/>
        </p:spPr>
        <p:txBody>
          <a:bodyPr/>
          <a:lstStyle/>
          <a:p>
            <a:endParaRPr lang="ja-JP" altLang="en-US"/>
          </a:p>
        </p:txBody>
      </p:sp>
      <p:pic>
        <p:nvPicPr>
          <p:cNvPr id="14" name="Image 2" descr="preencoded.png"/>
          <p:cNvPicPr>
            <a:picLocks noChangeAspect="1"/>
          </p:cNvPicPr>
          <p:nvPr/>
        </p:nvPicPr>
        <p:blipFill>
          <a:blip r:embed="rId6"/>
          <a:srcRect/>
          <a:stretch/>
        </p:blipFill>
        <p:spPr>
          <a:xfrm>
            <a:off x="2952598" y="5194706"/>
            <a:ext cx="190195" cy="190195"/>
          </a:xfrm>
          <a:prstGeom prst="rect">
            <a:avLst/>
          </a:prstGeom>
        </p:spPr>
      </p:pic>
      <p:sp>
        <p:nvSpPr>
          <p:cNvPr id="15" name="Shape 10"/>
          <p:cNvSpPr/>
          <p:nvPr/>
        </p:nvSpPr>
        <p:spPr>
          <a:xfrm>
            <a:off x="3429000" y="5061204"/>
            <a:ext cx="457200" cy="457200"/>
          </a:xfrm>
          <a:prstGeom prst="roundRect">
            <a:avLst>
              <a:gd name="adj" fmla="val 200000"/>
            </a:avLst>
          </a:prstGeom>
          <a:solidFill>
            <a:srgbClr val="333333"/>
          </a:solidFill>
          <a:ln/>
        </p:spPr>
        <p:txBody>
          <a:bodyPr/>
          <a:lstStyle/>
          <a:p>
            <a:endParaRPr lang="ja-JP" altLang="en-US"/>
          </a:p>
        </p:txBody>
      </p:sp>
      <p:pic>
        <p:nvPicPr>
          <p:cNvPr id="16" name="Image 3" descr="preencoded.png"/>
          <p:cNvPicPr>
            <a:picLocks noChangeAspect="1"/>
          </p:cNvPicPr>
          <p:nvPr/>
        </p:nvPicPr>
        <p:blipFill>
          <a:blip r:embed="rId7"/>
          <a:srcRect/>
          <a:stretch/>
        </p:blipFill>
        <p:spPr>
          <a:xfrm>
            <a:off x="3538728" y="5194706"/>
            <a:ext cx="237744" cy="190195"/>
          </a:xfrm>
          <a:prstGeom prst="rect">
            <a:avLst/>
          </a:prstGeom>
        </p:spPr>
      </p:pic>
      <p:sp>
        <p:nvSpPr>
          <p:cNvPr id="17" name="Text 11"/>
          <p:cNvSpPr txBox="1"/>
          <p:nvPr/>
        </p:nvSpPr>
        <p:spPr>
          <a:xfrm>
            <a:off x="6476695" y="800100"/>
            <a:ext cx="23006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Databricksとは</a:t>
            </a:r>
            <a:endParaRPr lang="en-US" sz="2200" dirty="0"/>
          </a:p>
        </p:txBody>
      </p:sp>
      <p:sp>
        <p:nvSpPr>
          <p:cNvPr id="18" name="Shape 12"/>
          <p:cNvSpPr/>
          <p:nvPr/>
        </p:nvSpPr>
        <p:spPr>
          <a:xfrm>
            <a:off x="6476695" y="1410005"/>
            <a:ext cx="609905" cy="38405"/>
          </a:xfrm>
          <a:prstGeom prst="rect">
            <a:avLst/>
          </a:prstGeom>
          <a:solidFill>
            <a:srgbClr val="FF8A00"/>
          </a:solidFill>
          <a:ln/>
        </p:spPr>
        <p:txBody>
          <a:bodyPr/>
          <a:lstStyle/>
          <a:p>
            <a:endParaRPr lang="ja-JP" altLang="en-US"/>
          </a:p>
        </p:txBody>
      </p:sp>
      <p:sp>
        <p:nvSpPr>
          <p:cNvPr id="19" name="Text 13"/>
          <p:cNvSpPr txBox="1"/>
          <p:nvPr/>
        </p:nvSpPr>
        <p:spPr>
          <a:xfrm>
            <a:off x="6476695" y="1676095"/>
            <a:ext cx="5438851"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Databricksは、データレイクハウスの概念を発展させたデータインテリジェンスプラットフォームです。Apache Sparkの創設者たちによって2013年に設立され、現在はクラウドベースの統合データ分析・AI開発プラットフォームとして進化しています。</a:t>
            </a:r>
            <a:endParaRPr lang="en-US" sz="1200" dirty="0"/>
          </a:p>
        </p:txBody>
      </p:sp>
      <p:sp>
        <p:nvSpPr>
          <p:cNvPr id="20" name="Text 14"/>
          <p:cNvSpPr txBox="1"/>
          <p:nvPr/>
        </p:nvSpPr>
        <p:spPr>
          <a:xfrm>
            <a:off x="6705295" y="27432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データとAIの統合：ビッグデータ処理、機械学習、BIを一つのプラットフォームで実現</a:t>
            </a:r>
            <a:endParaRPr lang="en-US" sz="1200" dirty="0"/>
          </a:p>
        </p:txBody>
      </p:sp>
      <p:sp>
        <p:nvSpPr>
          <p:cNvPr id="21" name="Text 15"/>
          <p:cNvSpPr txBox="1"/>
          <p:nvPr/>
        </p:nvSpPr>
        <p:spPr>
          <a:xfrm>
            <a:off x="6705295" y="3314700"/>
            <a:ext cx="5162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オープンスタンダード：Delta LakeやApache Spark等のオープン技術を基盤として採用</a:t>
            </a:r>
            <a:endParaRPr lang="en-US" sz="1200" dirty="0"/>
          </a:p>
        </p:txBody>
      </p:sp>
      <p:sp>
        <p:nvSpPr>
          <p:cNvPr id="22" name="Text 16"/>
          <p:cNvSpPr txBox="1"/>
          <p:nvPr/>
        </p:nvSpPr>
        <p:spPr>
          <a:xfrm>
            <a:off x="6705295" y="3886200"/>
            <a:ext cx="46387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マルチクラウド対応：AWS、Azure、GCPなど主要クラウドに対応</a:t>
            </a:r>
            <a:endParaRPr lang="en-US" sz="1200" dirty="0"/>
          </a:p>
        </p:txBody>
      </p:sp>
      <p:sp>
        <p:nvSpPr>
          <p:cNvPr id="23" name="Text 17"/>
          <p:cNvSpPr txBox="1"/>
          <p:nvPr/>
        </p:nvSpPr>
        <p:spPr>
          <a:xfrm>
            <a:off x="6705295" y="4229100"/>
            <a:ext cx="5162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ユニファイドガバナンス：Unity Catalogによるデータ・AIアセットの統合ガバナンス</a:t>
            </a:r>
            <a:endParaRPr lang="en-US" sz="1200" dirty="0"/>
          </a:p>
        </p:txBody>
      </p:sp>
      <p:sp>
        <p:nvSpPr>
          <p:cNvPr id="24" name="Shape 18"/>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5" name="Text 19"/>
          <p:cNvSpPr txBox="1"/>
          <p:nvPr/>
        </p:nvSpPr>
        <p:spPr>
          <a:xfrm>
            <a:off x="6629400" y="4990795"/>
            <a:ext cx="13432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主な利用シナリオ</a:t>
            </a:r>
            <a:endParaRPr lang="en-US" sz="1200" dirty="0"/>
          </a:p>
        </p:txBody>
      </p:sp>
      <p:pic>
        <p:nvPicPr>
          <p:cNvPr id="26" name="Image 4" descr="preencoded.png"/>
          <p:cNvPicPr>
            <a:picLocks noChangeAspect="1"/>
          </p:cNvPicPr>
          <p:nvPr/>
        </p:nvPicPr>
        <p:blipFill>
          <a:blip r:embed="rId8"/>
          <a:srcRect t="-43" b="-43"/>
          <a:stretch/>
        </p:blipFill>
        <p:spPr>
          <a:xfrm>
            <a:off x="6629400" y="5333695"/>
            <a:ext cx="133502" cy="152705"/>
          </a:xfrm>
          <a:prstGeom prst="rect">
            <a:avLst/>
          </a:prstGeom>
        </p:spPr>
      </p:pic>
      <p:sp>
        <p:nvSpPr>
          <p:cNvPr id="27" name="Text 20"/>
          <p:cNvSpPr txBox="1"/>
          <p:nvPr/>
        </p:nvSpPr>
        <p:spPr>
          <a:xfrm>
            <a:off x="6838798" y="5296205"/>
            <a:ext cx="18004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データエンジニアリング</a:t>
            </a:r>
            <a:endParaRPr lang="en-US" sz="1200" dirty="0"/>
          </a:p>
        </p:txBody>
      </p:sp>
      <p:pic>
        <p:nvPicPr>
          <p:cNvPr id="28" name="Image 5" descr="preencoded.png"/>
          <p:cNvPicPr>
            <a:picLocks noChangeAspect="1"/>
          </p:cNvPicPr>
          <p:nvPr/>
        </p:nvPicPr>
        <p:blipFill>
          <a:blip r:embed="rId9"/>
          <a:srcRect l="-33" r="-33"/>
          <a:stretch/>
        </p:blipFill>
        <p:spPr>
          <a:xfrm>
            <a:off x="9219895" y="5333695"/>
            <a:ext cx="171907" cy="152705"/>
          </a:xfrm>
          <a:prstGeom prst="rect">
            <a:avLst/>
          </a:prstGeom>
        </p:spPr>
      </p:pic>
      <p:sp>
        <p:nvSpPr>
          <p:cNvPr id="29" name="Text 21"/>
          <p:cNvSpPr txBox="1"/>
          <p:nvPr/>
        </p:nvSpPr>
        <p:spPr>
          <a:xfrm>
            <a:off x="9467698" y="5296205"/>
            <a:ext cx="14676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BIとアナリティクス</a:t>
            </a:r>
            <a:endParaRPr lang="en-US" sz="1200" dirty="0"/>
          </a:p>
        </p:txBody>
      </p:sp>
      <p:pic>
        <p:nvPicPr>
          <p:cNvPr id="30" name="Image 6" descr="preencoded.png"/>
          <p:cNvPicPr>
            <a:picLocks noChangeAspect="1"/>
          </p:cNvPicPr>
          <p:nvPr/>
        </p:nvPicPr>
        <p:blipFill>
          <a:blip r:embed="rId10"/>
          <a:srcRect/>
          <a:stretch/>
        </p:blipFill>
        <p:spPr>
          <a:xfrm>
            <a:off x="6629400" y="5715000"/>
            <a:ext cx="152705" cy="152705"/>
          </a:xfrm>
          <a:prstGeom prst="rect">
            <a:avLst/>
          </a:prstGeom>
        </p:spPr>
      </p:pic>
      <p:sp>
        <p:nvSpPr>
          <p:cNvPr id="31" name="Text 22"/>
          <p:cNvSpPr txBox="1"/>
          <p:nvPr/>
        </p:nvSpPr>
        <p:spPr>
          <a:xfrm>
            <a:off x="6858000" y="5676595"/>
            <a:ext cx="10195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AI・機械学習</a:t>
            </a:r>
            <a:endParaRPr lang="en-US" sz="1200" dirty="0"/>
          </a:p>
        </p:txBody>
      </p:sp>
      <p:pic>
        <p:nvPicPr>
          <p:cNvPr id="32" name="Image 7" descr="preencoded.png"/>
          <p:cNvPicPr>
            <a:picLocks noChangeAspect="1"/>
          </p:cNvPicPr>
          <p:nvPr/>
        </p:nvPicPr>
        <p:blipFill>
          <a:blip r:embed="rId11"/>
          <a:srcRect t="-43" b="-43"/>
          <a:stretch/>
        </p:blipFill>
        <p:spPr>
          <a:xfrm>
            <a:off x="9219895" y="5715000"/>
            <a:ext cx="133502" cy="152705"/>
          </a:xfrm>
          <a:prstGeom prst="rect">
            <a:avLst/>
          </a:prstGeom>
        </p:spPr>
      </p:pic>
      <p:sp>
        <p:nvSpPr>
          <p:cNvPr id="33" name="Text 23"/>
          <p:cNvSpPr txBox="1"/>
          <p:nvPr/>
        </p:nvSpPr>
        <p:spPr>
          <a:xfrm>
            <a:off x="9430207" y="567659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リアルタイム処理</a:t>
            </a:r>
            <a:endParaRPr lang="en-US" sz="1200" dirty="0"/>
          </a:p>
        </p:txBody>
      </p:sp>
      <p:pic>
        <p:nvPicPr>
          <p:cNvPr id="34"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5" name="Text 24"/>
          <p:cNvSpPr txBox="1"/>
          <p:nvPr/>
        </p:nvSpPr>
        <p:spPr>
          <a:xfrm>
            <a:off x="6648602" y="6057900"/>
            <a:ext cx="30056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Databricks公式ドキュメントを参照</a:t>
            </a:r>
            <a:endParaRPr lang="en-US" sz="1000" dirty="0"/>
          </a:p>
        </p:txBody>
      </p:sp>
      <p:sp>
        <p:nvSpPr>
          <p:cNvPr id="36" name="Text 25"/>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 / 55</a:t>
            </a:r>
            <a:endParaRPr lang="en-US" sz="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7483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MLOps ワークフロー</a:t>
            </a:r>
            <a:endParaRPr lang="en-US" sz="1300" dirty="0"/>
          </a:p>
        </p:txBody>
      </p:sp>
      <p:sp>
        <p:nvSpPr>
          <p:cNvPr id="5" name="Shape 3"/>
          <p:cNvSpPr/>
          <p:nvPr/>
        </p:nvSpPr>
        <p:spPr>
          <a:xfrm>
            <a:off x="1466698" y="2057400"/>
            <a:ext cx="3161995" cy="2476195"/>
          </a:xfrm>
          <a:prstGeom prst="roundRect">
            <a:avLst>
              <a:gd name="adj" fmla="val 1136"/>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preencoded.png"/>
          <p:cNvPicPr>
            <a:picLocks noChangeAspect="1"/>
          </p:cNvPicPr>
          <p:nvPr/>
        </p:nvPicPr>
        <p:blipFill>
          <a:blip r:embed="rId3"/>
          <a:srcRect l="-8" r="-8"/>
          <a:stretch/>
        </p:blipFill>
        <p:spPr>
          <a:xfrm>
            <a:off x="1619402" y="2210105"/>
            <a:ext cx="2857500" cy="1904695"/>
          </a:xfrm>
          <a:prstGeom prst="rect">
            <a:avLst/>
          </a:prstGeom>
        </p:spPr>
      </p:pic>
      <p:sp>
        <p:nvSpPr>
          <p:cNvPr id="7" name="Text 4"/>
          <p:cNvSpPr txBox="1"/>
          <p:nvPr/>
        </p:nvSpPr>
        <p:spPr>
          <a:xfrm>
            <a:off x="1880921" y="4190695"/>
            <a:ext cx="2443277"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MLOps 継続的改善サイクル</a:t>
            </a:r>
            <a:endParaRPr lang="en-US" sz="1000" dirty="0"/>
          </a:p>
        </p:txBody>
      </p:sp>
      <p:sp>
        <p:nvSpPr>
          <p:cNvPr id="8" name="Shape 5"/>
          <p:cNvSpPr/>
          <p:nvPr/>
        </p:nvSpPr>
        <p:spPr>
          <a:xfrm>
            <a:off x="1962302" y="4762195"/>
            <a:ext cx="457200" cy="457200"/>
          </a:xfrm>
          <a:prstGeom prst="roundRect">
            <a:avLst>
              <a:gd name="adj" fmla="val 200000"/>
            </a:avLst>
          </a:prstGeom>
          <a:solidFill>
            <a:srgbClr val="FF8A00"/>
          </a:solidFill>
          <a:ln/>
        </p:spPr>
        <p:txBody>
          <a:bodyPr/>
          <a:lstStyle/>
          <a:p>
            <a:endParaRPr lang="ja-JP" altLang="en-US"/>
          </a:p>
        </p:txBody>
      </p:sp>
      <p:pic>
        <p:nvPicPr>
          <p:cNvPr id="9" name="Image 1" descr="preencoded.png"/>
          <p:cNvPicPr>
            <a:picLocks noChangeAspect="1"/>
          </p:cNvPicPr>
          <p:nvPr/>
        </p:nvPicPr>
        <p:blipFill>
          <a:blip r:embed="rId4"/>
          <a:srcRect/>
          <a:stretch/>
        </p:blipFill>
        <p:spPr>
          <a:xfrm>
            <a:off x="2072030" y="4895698"/>
            <a:ext cx="237744" cy="190195"/>
          </a:xfrm>
          <a:prstGeom prst="rect">
            <a:avLst/>
          </a:prstGeom>
        </p:spPr>
      </p:pic>
      <p:sp>
        <p:nvSpPr>
          <p:cNvPr id="10" name="Shape 6"/>
          <p:cNvSpPr/>
          <p:nvPr/>
        </p:nvSpPr>
        <p:spPr>
          <a:xfrm>
            <a:off x="2533802" y="4762195"/>
            <a:ext cx="457200" cy="457200"/>
          </a:xfrm>
          <a:prstGeom prst="roundRect">
            <a:avLst>
              <a:gd name="adj" fmla="val 200000"/>
            </a:avLst>
          </a:prstGeom>
          <a:solidFill>
            <a:srgbClr val="1B5FA7"/>
          </a:solidFill>
          <a:ln/>
        </p:spPr>
        <p:txBody>
          <a:bodyPr/>
          <a:lstStyle/>
          <a:p>
            <a:endParaRPr lang="ja-JP" altLang="en-US"/>
          </a:p>
        </p:txBody>
      </p:sp>
      <p:pic>
        <p:nvPicPr>
          <p:cNvPr id="11" name="Image 2" descr="preencoded.png"/>
          <p:cNvPicPr>
            <a:picLocks noChangeAspect="1"/>
          </p:cNvPicPr>
          <p:nvPr/>
        </p:nvPicPr>
        <p:blipFill>
          <a:blip r:embed="rId5"/>
          <a:srcRect/>
          <a:stretch/>
        </p:blipFill>
        <p:spPr>
          <a:xfrm>
            <a:off x="2667305" y="4895698"/>
            <a:ext cx="190195" cy="190195"/>
          </a:xfrm>
          <a:prstGeom prst="rect">
            <a:avLst/>
          </a:prstGeom>
        </p:spPr>
      </p:pic>
      <p:sp>
        <p:nvSpPr>
          <p:cNvPr id="12" name="Shape 7"/>
          <p:cNvSpPr/>
          <p:nvPr/>
        </p:nvSpPr>
        <p:spPr>
          <a:xfrm>
            <a:off x="3105302" y="4762195"/>
            <a:ext cx="457200" cy="457200"/>
          </a:xfrm>
          <a:prstGeom prst="roundRect">
            <a:avLst>
              <a:gd name="adj" fmla="val 200000"/>
            </a:avLst>
          </a:prstGeom>
          <a:solidFill>
            <a:srgbClr val="62B644"/>
          </a:solidFill>
          <a:ln/>
        </p:spPr>
        <p:txBody>
          <a:bodyPr/>
          <a:lstStyle/>
          <a:p>
            <a:endParaRPr lang="ja-JP" altLang="en-US"/>
          </a:p>
        </p:txBody>
      </p:sp>
      <p:pic>
        <p:nvPicPr>
          <p:cNvPr id="13" name="Image 3" descr="preencoded.png"/>
          <p:cNvPicPr>
            <a:picLocks noChangeAspect="1"/>
          </p:cNvPicPr>
          <p:nvPr/>
        </p:nvPicPr>
        <p:blipFill>
          <a:blip r:embed="rId6"/>
          <a:srcRect/>
          <a:stretch/>
        </p:blipFill>
        <p:spPr>
          <a:xfrm>
            <a:off x="3238805" y="4895698"/>
            <a:ext cx="190195" cy="190195"/>
          </a:xfrm>
          <a:prstGeom prst="rect">
            <a:avLst/>
          </a:prstGeom>
        </p:spPr>
      </p:pic>
      <p:sp>
        <p:nvSpPr>
          <p:cNvPr id="14" name="Shape 8"/>
          <p:cNvSpPr/>
          <p:nvPr/>
        </p:nvSpPr>
        <p:spPr>
          <a:xfrm>
            <a:off x="3676802" y="4762195"/>
            <a:ext cx="457200" cy="457200"/>
          </a:xfrm>
          <a:prstGeom prst="roundRect">
            <a:avLst>
              <a:gd name="adj" fmla="val 200000"/>
            </a:avLst>
          </a:prstGeom>
          <a:solidFill>
            <a:srgbClr val="9D60B8"/>
          </a:solidFill>
          <a:ln/>
        </p:spPr>
        <p:txBody>
          <a:bodyPr/>
          <a:lstStyle/>
          <a:p>
            <a:endParaRPr lang="ja-JP" altLang="en-US"/>
          </a:p>
        </p:txBody>
      </p:sp>
      <p:pic>
        <p:nvPicPr>
          <p:cNvPr id="15" name="Image 4" descr="preencoded.png"/>
          <p:cNvPicPr>
            <a:picLocks noChangeAspect="1"/>
          </p:cNvPicPr>
          <p:nvPr/>
        </p:nvPicPr>
        <p:blipFill>
          <a:blip r:embed="rId7"/>
          <a:srcRect/>
          <a:stretch/>
        </p:blipFill>
        <p:spPr>
          <a:xfrm>
            <a:off x="3810305" y="4895698"/>
            <a:ext cx="190195" cy="190195"/>
          </a:xfrm>
          <a:prstGeom prst="rect">
            <a:avLst/>
          </a:prstGeom>
        </p:spPr>
      </p:pic>
      <p:sp>
        <p:nvSpPr>
          <p:cNvPr id="16" name="Text 9"/>
          <p:cNvSpPr txBox="1"/>
          <p:nvPr/>
        </p:nvSpPr>
        <p:spPr>
          <a:xfrm>
            <a:off x="6476695" y="800100"/>
            <a:ext cx="28721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MLOpsワークフロー</a:t>
            </a:r>
            <a:endParaRPr lang="en-US" sz="2200" dirty="0"/>
          </a:p>
        </p:txBody>
      </p:sp>
      <p:sp>
        <p:nvSpPr>
          <p:cNvPr id="17" name="Shape 10"/>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1"/>
          <p:cNvSpPr txBox="1"/>
          <p:nvPr/>
        </p:nvSpPr>
        <p:spPr>
          <a:xfrm>
            <a:off x="6476695" y="1676095"/>
            <a:ext cx="5334610"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MLOpsワークフローは、機械学習モデルの開発から本番環境への展開、監視、継続的改善までの一連のプロセスを統合的に管理します。MLflowを中心としたエンドツーエンドのライフサイクル管理により、モデルの信頼性と再現性を確保します。</a:t>
            </a:r>
            <a:endParaRPr lang="en-US" sz="1200" dirty="0"/>
          </a:p>
        </p:txBody>
      </p:sp>
      <p:sp>
        <p:nvSpPr>
          <p:cNvPr id="19" name="Text 12"/>
          <p:cNvSpPr txBox="1"/>
          <p:nvPr/>
        </p:nvSpPr>
        <p:spPr>
          <a:xfrm>
            <a:off x="6705295" y="27432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開発フェーズ：MLflowによる実験管理、パラメータ追跡、モデルの再現性確保。Notebooks、自動ML、ハイパーパラメータチューニングを活用</a:t>
            </a:r>
            <a:endParaRPr lang="en-US" sz="1200" dirty="0"/>
          </a:p>
        </p:txBody>
      </p:sp>
      <p:sp>
        <p:nvSpPr>
          <p:cNvPr id="20" name="Text 13"/>
          <p:cNvSpPr txBox="1"/>
          <p:nvPr/>
        </p:nvSpPr>
        <p:spPr>
          <a:xfrm>
            <a:off x="6705295" y="3314700"/>
            <a:ext cx="48390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デプロイフェーズ：MLflow Model Registry、CI/CD連携、Databricks Model Servingによるモデルのバージョン管理と本番環境への展開</a:t>
            </a:r>
            <a:endParaRPr lang="en-US" sz="1200" dirty="0"/>
          </a:p>
        </p:txBody>
      </p:sp>
      <p:sp>
        <p:nvSpPr>
          <p:cNvPr id="21" name="Text 14"/>
          <p:cNvSpPr txBox="1"/>
          <p:nvPr/>
        </p:nvSpPr>
        <p:spPr>
          <a:xfrm>
            <a:off x="6705295" y="38862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モニタリングフェーズ：モデル性能、データドリフト、予測品質の継続的な監視と分析</a:t>
            </a:r>
            <a:endParaRPr lang="en-US" sz="1200" dirty="0"/>
          </a:p>
        </p:txBody>
      </p:sp>
      <p:sp>
        <p:nvSpPr>
          <p:cNvPr id="22" name="Text 15"/>
          <p:cNvSpPr txBox="1"/>
          <p:nvPr/>
        </p:nvSpPr>
        <p:spPr>
          <a:xfrm>
            <a:off x="6705295" y="4457700"/>
            <a:ext cx="50868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フィードバックフェーズ：モデル更新トリガーの自動化、A/Bテスト、改良サイクルの最適化</a:t>
            </a:r>
            <a:endParaRPr lang="en-US" sz="1200" dirty="0"/>
          </a:p>
        </p:txBody>
      </p:sp>
      <p:sp>
        <p:nvSpPr>
          <p:cNvPr id="23" name="Shape 16"/>
          <p:cNvSpPr/>
          <p:nvPr/>
        </p:nvSpPr>
        <p:spPr>
          <a:xfrm>
            <a:off x="6476695" y="5067605"/>
            <a:ext cx="5333695" cy="1181405"/>
          </a:xfrm>
          <a:prstGeom prst="roundRect">
            <a:avLst>
              <a:gd name="adj" fmla="val 4994"/>
            </a:avLst>
          </a:prstGeom>
          <a:solidFill>
            <a:srgbClr val="E7EFF8"/>
          </a:solidFill>
          <a:ln/>
        </p:spPr>
        <p:txBody>
          <a:bodyPr/>
          <a:lstStyle/>
          <a:p>
            <a:endParaRPr lang="ja-JP" altLang="en-US"/>
          </a:p>
        </p:txBody>
      </p:sp>
      <p:sp>
        <p:nvSpPr>
          <p:cNvPr id="24" name="Text 17"/>
          <p:cNvSpPr txBox="1"/>
          <p:nvPr/>
        </p:nvSpPr>
        <p:spPr>
          <a:xfrm>
            <a:off x="6629400" y="5219395"/>
            <a:ext cx="16770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MLOps自動化ポイント</a:t>
            </a:r>
            <a:endParaRPr lang="en-US" sz="1200" dirty="0"/>
          </a:p>
        </p:txBody>
      </p:sp>
      <p:pic>
        <p:nvPicPr>
          <p:cNvPr id="25" name="Image 5" descr="preencoded.png"/>
          <p:cNvPicPr>
            <a:picLocks noChangeAspect="1"/>
          </p:cNvPicPr>
          <p:nvPr/>
        </p:nvPicPr>
        <p:blipFill>
          <a:blip r:embed="rId8"/>
          <a:srcRect/>
          <a:stretch/>
        </p:blipFill>
        <p:spPr>
          <a:xfrm>
            <a:off x="6629400" y="5562295"/>
            <a:ext cx="152705" cy="152705"/>
          </a:xfrm>
          <a:prstGeom prst="rect">
            <a:avLst/>
          </a:prstGeom>
        </p:spPr>
      </p:pic>
      <p:sp>
        <p:nvSpPr>
          <p:cNvPr id="26" name="Text 18"/>
          <p:cNvSpPr txBox="1"/>
          <p:nvPr/>
        </p:nvSpPr>
        <p:spPr>
          <a:xfrm>
            <a:off x="6858000" y="5524805"/>
            <a:ext cx="19531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データ検証と品質チェック</a:t>
            </a:r>
            <a:endParaRPr lang="en-US" sz="1200" dirty="0"/>
          </a:p>
        </p:txBody>
      </p:sp>
      <p:pic>
        <p:nvPicPr>
          <p:cNvPr id="27" name="Image 6" descr="preencoded.png"/>
          <p:cNvPicPr>
            <a:picLocks noChangeAspect="1"/>
          </p:cNvPicPr>
          <p:nvPr/>
        </p:nvPicPr>
        <p:blipFill>
          <a:blip r:embed="rId8"/>
          <a:srcRect/>
          <a:stretch/>
        </p:blipFill>
        <p:spPr>
          <a:xfrm>
            <a:off x="9201607" y="5562295"/>
            <a:ext cx="152705" cy="152705"/>
          </a:xfrm>
          <a:prstGeom prst="rect">
            <a:avLst/>
          </a:prstGeom>
        </p:spPr>
      </p:pic>
      <p:sp>
        <p:nvSpPr>
          <p:cNvPr id="28" name="Text 19"/>
          <p:cNvSpPr txBox="1"/>
          <p:nvPr/>
        </p:nvSpPr>
        <p:spPr>
          <a:xfrm>
            <a:off x="9430207" y="5524805"/>
            <a:ext cx="20391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CI/CDパイプラインとの統合</a:t>
            </a:r>
            <a:endParaRPr lang="en-US" sz="1200" dirty="0"/>
          </a:p>
        </p:txBody>
      </p:sp>
      <p:pic>
        <p:nvPicPr>
          <p:cNvPr id="29" name="Image 7" descr="preencoded.png"/>
          <p:cNvPicPr>
            <a:picLocks noChangeAspect="1"/>
          </p:cNvPicPr>
          <p:nvPr/>
        </p:nvPicPr>
        <p:blipFill>
          <a:blip r:embed="rId8"/>
          <a:srcRect/>
          <a:stretch/>
        </p:blipFill>
        <p:spPr>
          <a:xfrm>
            <a:off x="6629400" y="5905195"/>
            <a:ext cx="152705" cy="152705"/>
          </a:xfrm>
          <a:prstGeom prst="rect">
            <a:avLst/>
          </a:prstGeom>
        </p:spPr>
      </p:pic>
      <p:sp>
        <p:nvSpPr>
          <p:cNvPr id="30" name="Text 20"/>
          <p:cNvSpPr txBox="1"/>
          <p:nvPr/>
        </p:nvSpPr>
        <p:spPr>
          <a:xfrm>
            <a:off x="6858000" y="586770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モデルの自動デプロイ</a:t>
            </a:r>
            <a:endParaRPr lang="en-US" sz="1200" dirty="0"/>
          </a:p>
        </p:txBody>
      </p:sp>
      <p:pic>
        <p:nvPicPr>
          <p:cNvPr id="31" name="Image 8" descr="preencoded.png"/>
          <p:cNvPicPr>
            <a:picLocks noChangeAspect="1"/>
          </p:cNvPicPr>
          <p:nvPr/>
        </p:nvPicPr>
        <p:blipFill>
          <a:blip r:embed="rId8"/>
          <a:srcRect/>
          <a:stretch/>
        </p:blipFill>
        <p:spPr>
          <a:xfrm>
            <a:off x="9201607" y="5905195"/>
            <a:ext cx="152705" cy="152705"/>
          </a:xfrm>
          <a:prstGeom prst="rect">
            <a:avLst/>
          </a:prstGeom>
        </p:spPr>
      </p:pic>
      <p:sp>
        <p:nvSpPr>
          <p:cNvPr id="32" name="Text 21"/>
          <p:cNvSpPr txBox="1"/>
          <p:nvPr/>
        </p:nvSpPr>
        <p:spPr>
          <a:xfrm>
            <a:off x="9430207" y="5867705"/>
            <a:ext cx="2248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パフォーマンス監視とアラート</a:t>
            </a:r>
            <a:endParaRPr lang="en-US" sz="1200" dirty="0"/>
          </a:p>
        </p:txBody>
      </p:sp>
      <p:pic>
        <p:nvPicPr>
          <p:cNvPr id="33" name="Image 9" descr="preencoded.png"/>
          <p:cNvPicPr>
            <a:picLocks noChangeAspect="1"/>
          </p:cNvPicPr>
          <p:nvPr/>
        </p:nvPicPr>
        <p:blipFill>
          <a:blip r:embed="rId9"/>
          <a:srcRect/>
          <a:stretch/>
        </p:blipFill>
        <p:spPr>
          <a:xfrm>
            <a:off x="6476695" y="6277356"/>
            <a:ext cx="133502" cy="133502"/>
          </a:xfrm>
          <a:prstGeom prst="rect">
            <a:avLst/>
          </a:prstGeom>
        </p:spPr>
      </p:pic>
      <p:sp>
        <p:nvSpPr>
          <p:cNvPr id="34" name="Text 22"/>
          <p:cNvSpPr txBox="1"/>
          <p:nvPr/>
        </p:nvSpPr>
        <p:spPr>
          <a:xfrm>
            <a:off x="6648602" y="6248095"/>
            <a:ext cx="319582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MLOpsドキュメントを参照</a:t>
            </a:r>
            <a:endParaRPr lang="en-US" sz="1000" dirty="0"/>
          </a:p>
        </p:txBody>
      </p:sp>
      <p:sp>
        <p:nvSpPr>
          <p:cNvPr id="35" name="Text 23"/>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38 / 55</a:t>
            </a:r>
            <a:endParaRPr 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Shape 0"/>
          <p:cNvSpPr/>
          <p:nvPr/>
        </p:nvSpPr>
        <p:spPr>
          <a:xfrm>
            <a:off x="0" y="0"/>
            <a:ext cx="12191695" cy="72009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8721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モデル開発からデプロイメントまで</a:t>
            </a:r>
            <a:endParaRPr lang="en-US" sz="1300" dirty="0"/>
          </a:p>
        </p:txBody>
      </p:sp>
      <p:sp>
        <p:nvSpPr>
          <p:cNvPr id="5" name="Shape 3"/>
          <p:cNvSpPr/>
          <p:nvPr/>
        </p:nvSpPr>
        <p:spPr>
          <a:xfrm>
            <a:off x="647395" y="2029968"/>
            <a:ext cx="4800600" cy="2838298"/>
          </a:xfrm>
          <a:prstGeom prst="roundRect">
            <a:avLst>
              <a:gd name="adj" fmla="val 86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3e68cdcdd573403899a8f7a9d7b1207.png"/>
          <p:cNvPicPr>
            <a:picLocks noChangeAspect="1"/>
          </p:cNvPicPr>
          <p:nvPr/>
        </p:nvPicPr>
        <p:blipFill>
          <a:blip r:embed="rId3"/>
          <a:srcRect l="51" r="51"/>
          <a:stretch/>
        </p:blipFill>
        <p:spPr>
          <a:xfrm>
            <a:off x="800100" y="2181758"/>
            <a:ext cx="4496105" cy="2000707"/>
          </a:xfrm>
          <a:prstGeom prst="rect">
            <a:avLst/>
          </a:prstGeom>
        </p:spPr>
      </p:pic>
      <p:sp>
        <p:nvSpPr>
          <p:cNvPr id="7" name="Text 4"/>
          <p:cNvSpPr txBox="1"/>
          <p:nvPr/>
        </p:nvSpPr>
        <p:spPr>
          <a:xfrm>
            <a:off x="1242670" y="4333342"/>
            <a:ext cx="371977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MLOpsライフサイクル - 開発からデプロイメント</a:t>
            </a:r>
            <a:endParaRPr lang="en-US" sz="1000" dirty="0"/>
          </a:p>
        </p:txBody>
      </p:sp>
      <p:sp>
        <p:nvSpPr>
          <p:cNvPr id="8" name="Text 5"/>
          <p:cNvSpPr txBox="1"/>
          <p:nvPr/>
        </p:nvSpPr>
        <p:spPr>
          <a:xfrm>
            <a:off x="1369663" y="4551883"/>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722621" y="4551883"/>
            <a:ext cx="3573583" cy="162763"/>
          </a:xfrm>
          <a:prstGeom prst="rect">
            <a:avLst/>
          </a:prstGeom>
          <a:noFill/>
          <a:ln/>
        </p:spPr>
        <p:txBody>
          <a:bodyPr wrap="square" lIns="0" tIns="0" rIns="0" bIns="0" rtlCol="0" anchor="ctr"/>
          <a:lstStyle/>
          <a:p>
            <a:r>
              <a:rPr lang="ja-JP" altLang="en-US" sz="900" dirty="0">
                <a:hlinkClick r:id="rId4"/>
              </a:rPr>
              <a:t>データブリックスの</a:t>
            </a:r>
            <a:r>
              <a:rPr lang="en-US" altLang="ja-JP" sz="900" dirty="0">
                <a:hlinkClick r:id="rId4"/>
              </a:rPr>
              <a:t>Unity Catalog</a:t>
            </a:r>
            <a:r>
              <a:rPr lang="ja-JP" altLang="en-US" sz="900" dirty="0">
                <a:hlinkClick r:id="rId4"/>
              </a:rPr>
              <a:t>で実現する真のデータガバナンス</a:t>
            </a:r>
            <a:endParaRPr lang="en-US" sz="900" dirty="0"/>
          </a:p>
        </p:txBody>
      </p:sp>
      <p:sp>
        <p:nvSpPr>
          <p:cNvPr id="10" name="Shape 7"/>
          <p:cNvSpPr/>
          <p:nvPr/>
        </p:nvSpPr>
        <p:spPr>
          <a:xfrm>
            <a:off x="2210105" y="5170932"/>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18918" y="5304434"/>
            <a:ext cx="237744" cy="190195"/>
          </a:xfrm>
          <a:prstGeom prst="rect">
            <a:avLst/>
          </a:prstGeom>
        </p:spPr>
      </p:pic>
      <p:sp>
        <p:nvSpPr>
          <p:cNvPr id="12" name="Shape 8"/>
          <p:cNvSpPr/>
          <p:nvPr/>
        </p:nvSpPr>
        <p:spPr>
          <a:xfrm>
            <a:off x="2819095" y="5170932"/>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28823" y="5304434"/>
            <a:ext cx="237744" cy="190195"/>
          </a:xfrm>
          <a:prstGeom prst="rect">
            <a:avLst/>
          </a:prstGeom>
        </p:spPr>
      </p:pic>
      <p:sp>
        <p:nvSpPr>
          <p:cNvPr id="14" name="Shape 9"/>
          <p:cNvSpPr/>
          <p:nvPr/>
        </p:nvSpPr>
        <p:spPr>
          <a:xfrm>
            <a:off x="3429000" y="5170932"/>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304434"/>
            <a:ext cx="190195" cy="190195"/>
          </a:xfrm>
          <a:prstGeom prst="rect">
            <a:avLst/>
          </a:prstGeom>
        </p:spPr>
      </p:pic>
      <p:sp>
        <p:nvSpPr>
          <p:cNvPr id="16" name="Text 10"/>
          <p:cNvSpPr txBox="1"/>
          <p:nvPr/>
        </p:nvSpPr>
        <p:spPr>
          <a:xfrm>
            <a:off x="6476695" y="800100"/>
            <a:ext cx="5434279" cy="7626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Databricksでのモデル開発ライフサイクル</a:t>
            </a:r>
            <a:endParaRPr lang="en-US" sz="2200" dirty="0"/>
          </a:p>
        </p:txBody>
      </p:sp>
      <p:sp>
        <p:nvSpPr>
          <p:cNvPr id="17" name="Shape 11"/>
          <p:cNvSpPr/>
          <p:nvPr/>
        </p:nvSpPr>
        <p:spPr>
          <a:xfrm>
            <a:off x="6476695" y="17529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2018995"/>
            <a:ext cx="53154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Databricksプラットフォーム上でのMLOpsプロセスは、モデル開発から本番デプロイまでをシームレスに統合し、AIプロジェクトの価値実現を加速します。</a:t>
            </a:r>
            <a:endParaRPr lang="en-US" sz="1200" dirty="0"/>
          </a:p>
        </p:txBody>
      </p:sp>
      <p:sp>
        <p:nvSpPr>
          <p:cNvPr id="19" name="Text 13"/>
          <p:cNvSpPr txBox="1"/>
          <p:nvPr/>
        </p:nvSpPr>
        <p:spPr>
          <a:xfrm>
            <a:off x="6705295" y="28575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実験と開発：Notebookでのコラボレーション開発、MLflowによる実験追跡、自動化されたハイパーパラメータ最適化</a:t>
            </a:r>
            <a:endParaRPr lang="en-US" sz="1200" dirty="0"/>
          </a:p>
        </p:txBody>
      </p:sp>
      <p:sp>
        <p:nvSpPr>
          <p:cNvPr id="20" name="Text 14"/>
          <p:cNvSpPr txBox="1"/>
          <p:nvPr/>
        </p:nvSpPr>
        <p:spPr>
          <a:xfrm>
            <a:off x="6705295" y="3429000"/>
            <a:ext cx="52102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モデルの登録と管理：MLflow Model Registryでのバージョン管理、承認ワークフロー、Unity Catalogとの統合による全社的なガバナンス</a:t>
            </a:r>
            <a:endParaRPr lang="en-US" sz="1200" dirty="0"/>
          </a:p>
        </p:txBody>
      </p:sp>
      <p:sp>
        <p:nvSpPr>
          <p:cNvPr id="21" name="Text 15"/>
          <p:cNvSpPr txBox="1"/>
          <p:nvPr/>
        </p:nvSpPr>
        <p:spPr>
          <a:xfrm>
            <a:off x="6705295" y="4000500"/>
            <a:ext cx="48966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デプロイメント：複数のデプロイオプション（バッチ推論、Mosaic AI Model Serving、REST API）によるスケーラブルなモデル配信</a:t>
            </a:r>
            <a:endParaRPr lang="en-US" sz="1200" dirty="0"/>
          </a:p>
        </p:txBody>
      </p:sp>
      <p:sp>
        <p:nvSpPr>
          <p:cNvPr id="22" name="Text 16"/>
          <p:cNvSpPr txBox="1"/>
          <p:nvPr/>
        </p:nvSpPr>
        <p:spPr>
          <a:xfrm>
            <a:off x="6705295" y="45720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モニタリングとフィードバック：パフォーマンス監視、特徴量ドリフト検知、自動再トレーニングパイプラインの構築</a:t>
            </a:r>
            <a:endParaRPr lang="en-US" sz="1200" dirty="0"/>
          </a:p>
        </p:txBody>
      </p:sp>
      <p:sp>
        <p:nvSpPr>
          <p:cNvPr id="23" name="Shape 17"/>
          <p:cNvSpPr/>
          <p:nvPr/>
        </p:nvSpPr>
        <p:spPr>
          <a:xfrm>
            <a:off x="6476695" y="5181905"/>
            <a:ext cx="5333695" cy="1447495"/>
          </a:xfrm>
          <a:prstGeom prst="roundRect">
            <a:avLst>
              <a:gd name="adj" fmla="val 3325"/>
            </a:avLst>
          </a:prstGeom>
          <a:solidFill>
            <a:srgbClr val="E7EFF8"/>
          </a:solidFill>
          <a:ln/>
        </p:spPr>
        <p:txBody>
          <a:bodyPr/>
          <a:lstStyle/>
          <a:p>
            <a:endParaRPr lang="ja-JP" altLang="en-US"/>
          </a:p>
        </p:txBody>
      </p:sp>
      <p:sp>
        <p:nvSpPr>
          <p:cNvPr id="24" name="Text 18"/>
          <p:cNvSpPr txBox="1"/>
          <p:nvPr/>
        </p:nvSpPr>
        <p:spPr>
          <a:xfrm>
            <a:off x="6629400" y="5333695"/>
            <a:ext cx="1686154"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2025年の強化ポイント</a:t>
            </a:r>
            <a:endParaRPr lang="en-US" sz="1200" dirty="0"/>
          </a:p>
        </p:txBody>
      </p:sp>
      <p:pic>
        <p:nvPicPr>
          <p:cNvPr id="25" name="Image 4" descr="preencoded.png"/>
          <p:cNvPicPr>
            <a:picLocks noChangeAspect="1"/>
          </p:cNvPicPr>
          <p:nvPr/>
        </p:nvPicPr>
        <p:blipFill>
          <a:blip r:embed="rId8"/>
          <a:srcRect/>
          <a:stretch/>
        </p:blipFill>
        <p:spPr>
          <a:xfrm>
            <a:off x="6629400" y="5676595"/>
            <a:ext cx="152705" cy="152705"/>
          </a:xfrm>
          <a:prstGeom prst="rect">
            <a:avLst/>
          </a:prstGeom>
        </p:spPr>
      </p:pic>
      <p:sp>
        <p:nvSpPr>
          <p:cNvPr id="26" name="Text 19"/>
          <p:cNvSpPr txBox="1"/>
          <p:nvPr/>
        </p:nvSpPr>
        <p:spPr>
          <a:xfrm>
            <a:off x="6858000" y="5639105"/>
            <a:ext cx="40105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LLMOps - 大規模言語モデルに特化した運用ワークフロー</a:t>
            </a:r>
            <a:endParaRPr lang="en-US" sz="1200" dirty="0"/>
          </a:p>
        </p:txBody>
      </p:sp>
      <p:pic>
        <p:nvPicPr>
          <p:cNvPr id="27" name="Image 5" descr="preencoded.png"/>
          <p:cNvPicPr>
            <a:picLocks noChangeAspect="1"/>
          </p:cNvPicPr>
          <p:nvPr/>
        </p:nvPicPr>
        <p:blipFill>
          <a:blip r:embed="rId8"/>
          <a:srcRect/>
          <a:stretch/>
        </p:blipFill>
        <p:spPr>
          <a:xfrm>
            <a:off x="6629400" y="5982005"/>
            <a:ext cx="152705" cy="152705"/>
          </a:xfrm>
          <a:prstGeom prst="rect">
            <a:avLst/>
          </a:prstGeom>
        </p:spPr>
      </p:pic>
      <p:sp>
        <p:nvSpPr>
          <p:cNvPr id="28" name="Text 20"/>
          <p:cNvSpPr txBox="1"/>
          <p:nvPr/>
        </p:nvSpPr>
        <p:spPr>
          <a:xfrm>
            <a:off x="6858000" y="5943600"/>
            <a:ext cx="4772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Auto-Scaling Model Serving - コスト効率とパフォーマンスの最適化</a:t>
            </a:r>
            <a:endParaRPr lang="en-US" sz="1200" dirty="0"/>
          </a:p>
        </p:txBody>
      </p:sp>
      <p:pic>
        <p:nvPicPr>
          <p:cNvPr id="29" name="Image 6" descr="preencoded.png"/>
          <p:cNvPicPr>
            <a:picLocks noChangeAspect="1"/>
          </p:cNvPicPr>
          <p:nvPr/>
        </p:nvPicPr>
        <p:blipFill>
          <a:blip r:embed="rId8"/>
          <a:srcRect/>
          <a:stretch/>
        </p:blipFill>
        <p:spPr>
          <a:xfrm>
            <a:off x="6629400" y="6286500"/>
            <a:ext cx="152705" cy="152705"/>
          </a:xfrm>
          <a:prstGeom prst="rect">
            <a:avLst/>
          </a:prstGeom>
        </p:spPr>
      </p:pic>
      <p:sp>
        <p:nvSpPr>
          <p:cNvPr id="30" name="Text 21"/>
          <p:cNvSpPr txBox="1"/>
          <p:nvPr/>
        </p:nvSpPr>
        <p:spPr>
          <a:xfrm>
            <a:off x="6858000" y="6248095"/>
            <a:ext cx="42007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自動モデルドキュメント生成 - ガバナンス強化と透明性向上</a:t>
            </a:r>
            <a:endParaRPr lang="en-US" sz="1200" dirty="0"/>
          </a:p>
        </p:txBody>
      </p:sp>
      <p:pic>
        <p:nvPicPr>
          <p:cNvPr id="31" name="Image 7" descr="preencoded.png"/>
          <p:cNvPicPr>
            <a:picLocks noChangeAspect="1"/>
          </p:cNvPicPr>
          <p:nvPr/>
        </p:nvPicPr>
        <p:blipFill>
          <a:blip r:embed="rId9"/>
          <a:srcRect/>
          <a:stretch/>
        </p:blipFill>
        <p:spPr>
          <a:xfrm>
            <a:off x="6476695" y="6657746"/>
            <a:ext cx="133502" cy="133502"/>
          </a:xfrm>
          <a:prstGeom prst="rect">
            <a:avLst/>
          </a:prstGeom>
        </p:spPr>
      </p:pic>
      <p:sp>
        <p:nvSpPr>
          <p:cNvPr id="32" name="Text 22"/>
          <p:cNvSpPr txBox="1"/>
          <p:nvPr/>
        </p:nvSpPr>
        <p:spPr>
          <a:xfrm>
            <a:off x="6648602" y="6629400"/>
            <a:ext cx="319582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MLOpsドキュメントを参照</a:t>
            </a:r>
            <a:endParaRPr lang="en-US" sz="1000" dirty="0"/>
          </a:p>
        </p:txBody>
      </p:sp>
      <p:sp>
        <p:nvSpPr>
          <p:cNvPr id="33" name="Text 23"/>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39 / 55</a:t>
            </a:r>
            <a:endParaRPr 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Shape 0"/>
          <p:cNvSpPr/>
          <p:nvPr/>
        </p:nvSpPr>
        <p:spPr>
          <a:xfrm>
            <a:off x="0" y="0"/>
            <a:ext cx="12191695" cy="70866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7391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Feature Storeの活用</a:t>
            </a:r>
            <a:endParaRPr lang="en-US" sz="1300" dirty="0"/>
          </a:p>
        </p:txBody>
      </p:sp>
      <p:sp>
        <p:nvSpPr>
          <p:cNvPr id="5" name="Shape 3"/>
          <p:cNvSpPr/>
          <p:nvPr/>
        </p:nvSpPr>
        <p:spPr>
          <a:xfrm>
            <a:off x="1371600" y="838505"/>
            <a:ext cx="3731672" cy="3886200"/>
          </a:xfrm>
          <a:prstGeom prst="roundRect">
            <a:avLst>
              <a:gd name="adj" fmla="val 62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693469" y="4190695"/>
            <a:ext cx="28154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Feature Storeのアーキテクチャ図</a:t>
            </a:r>
            <a:endParaRPr lang="en-US" sz="1000" dirty="0"/>
          </a:p>
        </p:txBody>
      </p:sp>
      <p:sp>
        <p:nvSpPr>
          <p:cNvPr id="8" name="Text 5"/>
          <p:cNvSpPr txBox="1"/>
          <p:nvPr/>
        </p:nvSpPr>
        <p:spPr>
          <a:xfrm>
            <a:off x="1559052" y="4410151"/>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912010" y="4410151"/>
            <a:ext cx="2717597" cy="162763"/>
          </a:xfrm>
          <a:prstGeom prst="rect">
            <a:avLst/>
          </a:prstGeom>
          <a:noFill/>
          <a:ln/>
        </p:spPr>
        <p:txBody>
          <a:bodyPr wrap="square" lIns="0" tIns="0" rIns="0" bIns="0" rtlCol="0" anchor="ctr"/>
          <a:lstStyle/>
          <a:p>
            <a:r>
              <a:rPr lang="en-US" altLang="ja-JP" sz="900" dirty="0">
                <a:hlinkClick r:id="rId3"/>
              </a:rPr>
              <a:t>Databricks </a:t>
            </a:r>
            <a:r>
              <a:rPr lang="ja-JP" altLang="en-US" sz="900" dirty="0">
                <a:hlinkClick r:id="rId3"/>
              </a:rPr>
              <a:t>の </a:t>
            </a:r>
            <a:r>
              <a:rPr lang="en-US" altLang="ja-JP" sz="900" dirty="0">
                <a:hlinkClick r:id="rId3"/>
              </a:rPr>
              <a:t>Feature Store </a:t>
            </a:r>
            <a:endParaRPr lang="en-US" sz="900" dirty="0"/>
          </a:p>
        </p:txBody>
      </p:sp>
      <p:sp>
        <p:nvSpPr>
          <p:cNvPr id="10" name="Shape 7"/>
          <p:cNvSpPr/>
          <p:nvPr/>
        </p:nvSpPr>
        <p:spPr>
          <a:xfrm>
            <a:off x="2286000" y="5029200"/>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4"/>
          <a:srcRect l="-1648" r="-1648"/>
          <a:stretch/>
        </p:blipFill>
        <p:spPr>
          <a:xfrm>
            <a:off x="2428646" y="5162702"/>
            <a:ext cx="171907" cy="190195"/>
          </a:xfrm>
          <a:prstGeom prst="rect">
            <a:avLst/>
          </a:prstGeom>
        </p:spPr>
      </p:pic>
      <p:sp>
        <p:nvSpPr>
          <p:cNvPr id="12" name="Text 8"/>
          <p:cNvSpPr txBox="1"/>
          <p:nvPr/>
        </p:nvSpPr>
        <p:spPr>
          <a:xfrm>
            <a:off x="2895905" y="5143500"/>
            <a:ext cx="10387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特徴量の保存</a:t>
            </a:r>
            <a:endParaRPr lang="en-US" sz="1200" dirty="0"/>
          </a:p>
        </p:txBody>
      </p:sp>
      <p:sp>
        <p:nvSpPr>
          <p:cNvPr id="13" name="Shape 9"/>
          <p:cNvSpPr/>
          <p:nvPr/>
        </p:nvSpPr>
        <p:spPr>
          <a:xfrm>
            <a:off x="1981505" y="5639105"/>
            <a:ext cx="457200" cy="457200"/>
          </a:xfrm>
          <a:prstGeom prst="roundRect">
            <a:avLst>
              <a:gd name="adj" fmla="val 200000"/>
            </a:avLst>
          </a:prstGeom>
          <a:solidFill>
            <a:srgbClr val="1B5FA7"/>
          </a:solidFill>
          <a:ln/>
        </p:spPr>
        <p:txBody>
          <a:bodyPr/>
          <a:lstStyle/>
          <a:p>
            <a:endParaRPr lang="ja-JP" altLang="en-US"/>
          </a:p>
        </p:txBody>
      </p:sp>
      <p:pic>
        <p:nvPicPr>
          <p:cNvPr id="14" name="Image 2" descr="preencoded.png"/>
          <p:cNvPicPr>
            <a:picLocks noChangeAspect="1"/>
          </p:cNvPicPr>
          <p:nvPr/>
        </p:nvPicPr>
        <p:blipFill>
          <a:blip r:embed="rId5"/>
          <a:srcRect/>
          <a:stretch/>
        </p:blipFill>
        <p:spPr>
          <a:xfrm>
            <a:off x="2114093" y="5772607"/>
            <a:ext cx="190195" cy="190195"/>
          </a:xfrm>
          <a:prstGeom prst="rect">
            <a:avLst/>
          </a:prstGeom>
        </p:spPr>
      </p:pic>
      <p:sp>
        <p:nvSpPr>
          <p:cNvPr id="15" name="Text 10"/>
          <p:cNvSpPr txBox="1"/>
          <p:nvPr/>
        </p:nvSpPr>
        <p:spPr>
          <a:xfrm>
            <a:off x="2590495" y="575340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特徴量の共有・再利用</a:t>
            </a:r>
            <a:endParaRPr lang="en-US" sz="1200" dirty="0"/>
          </a:p>
        </p:txBody>
      </p:sp>
      <p:sp>
        <p:nvSpPr>
          <p:cNvPr id="16" name="Shape 11"/>
          <p:cNvSpPr/>
          <p:nvPr/>
        </p:nvSpPr>
        <p:spPr>
          <a:xfrm>
            <a:off x="2136038" y="6248095"/>
            <a:ext cx="457200" cy="457200"/>
          </a:xfrm>
          <a:prstGeom prst="roundRect">
            <a:avLst>
              <a:gd name="adj" fmla="val 200000"/>
            </a:avLst>
          </a:prstGeom>
          <a:solidFill>
            <a:srgbClr val="333333"/>
          </a:solidFill>
          <a:ln/>
        </p:spPr>
        <p:txBody>
          <a:bodyPr/>
          <a:lstStyle/>
          <a:p>
            <a:endParaRPr lang="ja-JP" altLang="en-US"/>
          </a:p>
        </p:txBody>
      </p:sp>
      <p:pic>
        <p:nvPicPr>
          <p:cNvPr id="17" name="Image 3" descr="preencoded.png"/>
          <p:cNvPicPr>
            <a:picLocks noChangeAspect="1"/>
          </p:cNvPicPr>
          <p:nvPr/>
        </p:nvPicPr>
        <p:blipFill>
          <a:blip r:embed="rId6"/>
          <a:srcRect l="-1648" r="-1648"/>
          <a:stretch/>
        </p:blipFill>
        <p:spPr>
          <a:xfrm>
            <a:off x="2278685" y="6381598"/>
            <a:ext cx="171907" cy="190195"/>
          </a:xfrm>
          <a:prstGeom prst="rect">
            <a:avLst/>
          </a:prstGeom>
        </p:spPr>
      </p:pic>
      <p:sp>
        <p:nvSpPr>
          <p:cNvPr id="18" name="Text 12"/>
          <p:cNvSpPr txBox="1"/>
          <p:nvPr/>
        </p:nvSpPr>
        <p:spPr>
          <a:xfrm>
            <a:off x="2745029" y="636239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リアルタイム提供</a:t>
            </a:r>
            <a:endParaRPr lang="en-US" sz="1200" dirty="0"/>
          </a:p>
        </p:txBody>
      </p:sp>
      <p:sp>
        <p:nvSpPr>
          <p:cNvPr id="19" name="Text 13"/>
          <p:cNvSpPr txBox="1"/>
          <p:nvPr/>
        </p:nvSpPr>
        <p:spPr>
          <a:xfrm>
            <a:off x="6476695" y="800100"/>
            <a:ext cx="29580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Feature Storeの活用</a:t>
            </a:r>
            <a:endParaRPr lang="en-US" sz="2200" dirty="0"/>
          </a:p>
        </p:txBody>
      </p:sp>
      <p:sp>
        <p:nvSpPr>
          <p:cNvPr id="20" name="Shape 14"/>
          <p:cNvSpPr/>
          <p:nvPr/>
        </p:nvSpPr>
        <p:spPr>
          <a:xfrm>
            <a:off x="6476695" y="1410005"/>
            <a:ext cx="609905" cy="38405"/>
          </a:xfrm>
          <a:prstGeom prst="rect">
            <a:avLst/>
          </a:prstGeom>
          <a:solidFill>
            <a:srgbClr val="FF8A00"/>
          </a:solidFill>
          <a:ln/>
        </p:spPr>
        <p:txBody>
          <a:bodyPr/>
          <a:lstStyle/>
          <a:p>
            <a:endParaRPr lang="ja-JP" altLang="en-US"/>
          </a:p>
        </p:txBody>
      </p:sp>
      <p:sp>
        <p:nvSpPr>
          <p:cNvPr id="21" name="Text 15"/>
          <p:cNvSpPr txBox="1"/>
          <p:nvPr/>
        </p:nvSpPr>
        <p:spPr>
          <a:xfrm>
            <a:off x="6476695" y="1676095"/>
            <a:ext cx="5391302"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Feature Store（特徴量ストア）は、機械学習モデルで使用する特徴量を効率的に管理・提供するための中央リポジトリです。Databricks Feature Storeは、Unity Catalogと統合され、開発から本番までのMLライフサイクル全体をサポートします。</a:t>
            </a:r>
            <a:endParaRPr lang="en-US" sz="1200" dirty="0"/>
          </a:p>
        </p:txBody>
      </p:sp>
      <p:sp>
        <p:nvSpPr>
          <p:cNvPr id="22" name="Text 16"/>
          <p:cNvSpPr txBox="1"/>
          <p:nvPr/>
        </p:nvSpPr>
        <p:spPr>
          <a:xfrm>
            <a:off x="6705295" y="27432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特徴量の一元管理：全てのML特徴量を一か所で管理し、チーム間で共有・再利用が可能</a:t>
            </a:r>
            <a:endParaRPr lang="en-US" sz="1200" dirty="0"/>
          </a:p>
        </p:txBody>
      </p:sp>
      <p:sp>
        <p:nvSpPr>
          <p:cNvPr id="23" name="Text 17"/>
          <p:cNvSpPr txBox="1"/>
          <p:nvPr/>
        </p:nvSpPr>
        <p:spPr>
          <a:xfrm>
            <a:off x="6705295" y="3314700"/>
            <a:ext cx="52011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オンライン/オフラインストア：バッチ処理とリアルタイム推論の両方に対応</a:t>
            </a:r>
            <a:endParaRPr lang="en-US" sz="1200" dirty="0"/>
          </a:p>
        </p:txBody>
      </p:sp>
      <p:sp>
        <p:nvSpPr>
          <p:cNvPr id="24" name="Text 18"/>
          <p:cNvSpPr txBox="1"/>
          <p:nvPr/>
        </p:nvSpPr>
        <p:spPr>
          <a:xfrm>
            <a:off x="6705295" y="3886200"/>
            <a:ext cx="4534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バージョン管理とリネージ：特徴量の変更履歴と依存関係を追跡</a:t>
            </a:r>
            <a:endParaRPr lang="en-US" sz="1200" dirty="0"/>
          </a:p>
        </p:txBody>
      </p:sp>
      <p:sp>
        <p:nvSpPr>
          <p:cNvPr id="25" name="Text 19"/>
          <p:cNvSpPr txBox="1"/>
          <p:nvPr/>
        </p:nvSpPr>
        <p:spPr>
          <a:xfrm>
            <a:off x="6705295" y="4229100"/>
            <a:ext cx="51919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MLflowとの統合：モデル学習から推論までのプロセスをシームレスに連携</a:t>
            </a:r>
            <a:endParaRPr lang="en-US" sz="1200" dirty="0"/>
          </a:p>
        </p:txBody>
      </p:sp>
      <p:sp>
        <p:nvSpPr>
          <p:cNvPr id="26" name="Shape 20"/>
          <p:cNvSpPr/>
          <p:nvPr/>
        </p:nvSpPr>
        <p:spPr>
          <a:xfrm>
            <a:off x="6476695" y="4610405"/>
            <a:ext cx="5333695" cy="1218895"/>
          </a:xfrm>
          <a:prstGeom prst="roundRect">
            <a:avLst>
              <a:gd name="adj" fmla="val 4689"/>
            </a:avLst>
          </a:prstGeom>
          <a:solidFill>
            <a:srgbClr val="E7EFF8"/>
          </a:solidFill>
          <a:ln/>
        </p:spPr>
        <p:txBody>
          <a:bodyPr/>
          <a:lstStyle/>
          <a:p>
            <a:endParaRPr lang="ja-JP" altLang="en-US"/>
          </a:p>
        </p:txBody>
      </p:sp>
      <p:sp>
        <p:nvSpPr>
          <p:cNvPr id="27" name="Text 21"/>
          <p:cNvSpPr txBox="1"/>
          <p:nvPr/>
        </p:nvSpPr>
        <p:spPr>
          <a:xfrm>
            <a:off x="6629400" y="4762195"/>
            <a:ext cx="13240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主なユースケース</a:t>
            </a:r>
            <a:endParaRPr lang="en-US" sz="1200" dirty="0"/>
          </a:p>
        </p:txBody>
      </p:sp>
      <p:pic>
        <p:nvPicPr>
          <p:cNvPr id="28" name="Image 4" descr="preencoded.png"/>
          <p:cNvPicPr>
            <a:picLocks noChangeAspect="1"/>
          </p:cNvPicPr>
          <p:nvPr/>
        </p:nvPicPr>
        <p:blipFill>
          <a:blip r:embed="rId7"/>
          <a:srcRect/>
          <a:stretch/>
        </p:blipFill>
        <p:spPr>
          <a:xfrm>
            <a:off x="6629400" y="5105095"/>
            <a:ext cx="152705" cy="152705"/>
          </a:xfrm>
          <a:prstGeom prst="rect">
            <a:avLst/>
          </a:prstGeom>
        </p:spPr>
      </p:pic>
      <p:sp>
        <p:nvSpPr>
          <p:cNvPr id="29" name="Text 22"/>
          <p:cNvSpPr txBox="1"/>
          <p:nvPr/>
        </p:nvSpPr>
        <p:spPr>
          <a:xfrm>
            <a:off x="6858000" y="506760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リアルタイム推論</a:t>
            </a:r>
            <a:endParaRPr lang="en-US" sz="1200" dirty="0"/>
          </a:p>
        </p:txBody>
      </p:sp>
      <p:pic>
        <p:nvPicPr>
          <p:cNvPr id="30" name="Image 5" descr="preencoded.png"/>
          <p:cNvPicPr>
            <a:picLocks noChangeAspect="1"/>
          </p:cNvPicPr>
          <p:nvPr/>
        </p:nvPicPr>
        <p:blipFill>
          <a:blip r:embed="rId8"/>
          <a:srcRect t="-180" b="-180"/>
          <a:stretch/>
        </p:blipFill>
        <p:spPr>
          <a:xfrm>
            <a:off x="9219895" y="5105095"/>
            <a:ext cx="190195" cy="152705"/>
          </a:xfrm>
          <a:prstGeom prst="rect">
            <a:avLst/>
          </a:prstGeom>
        </p:spPr>
      </p:pic>
      <p:sp>
        <p:nvSpPr>
          <p:cNvPr id="31" name="Text 23"/>
          <p:cNvSpPr txBox="1"/>
          <p:nvPr/>
        </p:nvSpPr>
        <p:spPr>
          <a:xfrm>
            <a:off x="9486900" y="5067605"/>
            <a:ext cx="1791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パーソナライゼーション</a:t>
            </a:r>
            <a:endParaRPr lang="en-US" sz="1200" dirty="0"/>
          </a:p>
        </p:txBody>
      </p:sp>
      <p:pic>
        <p:nvPicPr>
          <p:cNvPr id="32" name="Image 6" descr="preencoded.png"/>
          <p:cNvPicPr>
            <a:picLocks noChangeAspect="1"/>
          </p:cNvPicPr>
          <p:nvPr/>
        </p:nvPicPr>
        <p:blipFill>
          <a:blip r:embed="rId9"/>
          <a:srcRect/>
          <a:stretch/>
        </p:blipFill>
        <p:spPr>
          <a:xfrm>
            <a:off x="6629400" y="5486400"/>
            <a:ext cx="152705" cy="152705"/>
          </a:xfrm>
          <a:prstGeom prst="rect">
            <a:avLst/>
          </a:prstGeom>
        </p:spPr>
      </p:pic>
      <p:sp>
        <p:nvSpPr>
          <p:cNvPr id="33" name="Text 24"/>
          <p:cNvSpPr txBox="1"/>
          <p:nvPr/>
        </p:nvSpPr>
        <p:spPr>
          <a:xfrm>
            <a:off x="6858000" y="544799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不正検知システム</a:t>
            </a:r>
            <a:endParaRPr lang="en-US" sz="1200" dirty="0"/>
          </a:p>
        </p:txBody>
      </p:sp>
      <p:pic>
        <p:nvPicPr>
          <p:cNvPr id="34" name="Image 7" descr="preencoded.png"/>
          <p:cNvPicPr>
            <a:picLocks noChangeAspect="1"/>
          </p:cNvPicPr>
          <p:nvPr/>
        </p:nvPicPr>
        <p:blipFill>
          <a:blip r:embed="rId10"/>
          <a:srcRect/>
          <a:stretch/>
        </p:blipFill>
        <p:spPr>
          <a:xfrm>
            <a:off x="9219895" y="5486400"/>
            <a:ext cx="152705" cy="152705"/>
          </a:xfrm>
          <a:prstGeom prst="rect">
            <a:avLst/>
          </a:prstGeom>
        </p:spPr>
      </p:pic>
      <p:sp>
        <p:nvSpPr>
          <p:cNvPr id="35" name="Text 25"/>
          <p:cNvSpPr txBox="1"/>
          <p:nvPr/>
        </p:nvSpPr>
        <p:spPr>
          <a:xfrm>
            <a:off x="9448495" y="5447995"/>
            <a:ext cx="1191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予測分析モデル</a:t>
            </a:r>
            <a:endParaRPr lang="en-US" sz="1200" dirty="0"/>
          </a:p>
        </p:txBody>
      </p:sp>
      <p:pic>
        <p:nvPicPr>
          <p:cNvPr id="36" name="Image 8" descr="preencoded.png"/>
          <p:cNvPicPr>
            <a:picLocks noChangeAspect="1"/>
          </p:cNvPicPr>
          <p:nvPr/>
        </p:nvPicPr>
        <p:blipFill>
          <a:blip r:embed="rId11"/>
          <a:srcRect/>
          <a:stretch/>
        </p:blipFill>
        <p:spPr>
          <a:xfrm>
            <a:off x="6476695" y="5857646"/>
            <a:ext cx="133502" cy="133502"/>
          </a:xfrm>
          <a:prstGeom prst="rect">
            <a:avLst/>
          </a:prstGeom>
        </p:spPr>
      </p:pic>
      <p:sp>
        <p:nvSpPr>
          <p:cNvPr id="37" name="Text 26"/>
          <p:cNvSpPr txBox="1"/>
          <p:nvPr/>
        </p:nvSpPr>
        <p:spPr>
          <a:xfrm>
            <a:off x="6648602" y="5829300"/>
            <a:ext cx="18626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Feature Storeの詳細はこちら</a:t>
            </a:r>
            <a:endParaRPr lang="en-US" sz="1000" dirty="0"/>
          </a:p>
        </p:txBody>
      </p:sp>
      <p:sp>
        <p:nvSpPr>
          <p:cNvPr id="38" name="Text 2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40 / 55</a:t>
            </a:r>
            <a:endParaRPr lang="en-US" sz="900" dirty="0"/>
          </a:p>
        </p:txBody>
      </p:sp>
      <p:pic>
        <p:nvPicPr>
          <p:cNvPr id="6148" name="Picture 4" descr="Feature Store Architecture">
            <a:extLst>
              <a:ext uri="{FF2B5EF4-FFF2-40B4-BE49-F238E27FC236}">
                <a16:creationId xmlns:a16="http://schemas.microsoft.com/office/drawing/2014/main" id="{118465F0-5C44-05B4-8AA3-147ADC5408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1141" y="1218325"/>
            <a:ext cx="3731672" cy="2667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29230"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モデルサービングとガバナンス</a:t>
            </a:r>
            <a:endParaRPr lang="en-US" sz="1300" dirty="0"/>
          </a:p>
        </p:txBody>
      </p:sp>
      <p:sp>
        <p:nvSpPr>
          <p:cNvPr id="5" name="Shape 3"/>
          <p:cNvSpPr/>
          <p:nvPr/>
        </p:nvSpPr>
        <p:spPr>
          <a:xfrm>
            <a:off x="647395" y="1640434"/>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1793138"/>
            <a:ext cx="4496105" cy="2210105"/>
          </a:xfrm>
          <a:prstGeom prst="rect">
            <a:avLst/>
          </a:prstGeom>
        </p:spPr>
      </p:pic>
      <p:sp>
        <p:nvSpPr>
          <p:cNvPr id="7" name="Text 4"/>
          <p:cNvSpPr txBox="1"/>
          <p:nvPr/>
        </p:nvSpPr>
        <p:spPr>
          <a:xfrm>
            <a:off x="1570025" y="4150462"/>
            <a:ext cx="306232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モデルサービングとガバナンス概念図</a:t>
            </a:r>
            <a:endParaRPr lang="en-US" sz="1000" dirty="0"/>
          </a:p>
        </p:txBody>
      </p:sp>
      <p:sp>
        <p:nvSpPr>
          <p:cNvPr id="8" name="Text 5"/>
          <p:cNvSpPr txBox="1"/>
          <p:nvPr/>
        </p:nvSpPr>
        <p:spPr>
          <a:xfrm>
            <a:off x="1559052" y="4369003"/>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369003"/>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4988052"/>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5121554"/>
            <a:ext cx="190195" cy="190195"/>
          </a:xfrm>
          <a:prstGeom prst="rect">
            <a:avLst/>
          </a:prstGeom>
        </p:spPr>
      </p:pic>
      <p:sp>
        <p:nvSpPr>
          <p:cNvPr id="12" name="Shape 8"/>
          <p:cNvSpPr/>
          <p:nvPr/>
        </p:nvSpPr>
        <p:spPr>
          <a:xfrm>
            <a:off x="2819095" y="4988052"/>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52598" y="5121554"/>
            <a:ext cx="190195" cy="190195"/>
          </a:xfrm>
          <a:prstGeom prst="rect">
            <a:avLst/>
          </a:prstGeom>
        </p:spPr>
      </p:pic>
      <p:sp>
        <p:nvSpPr>
          <p:cNvPr id="14" name="Shape 9"/>
          <p:cNvSpPr/>
          <p:nvPr/>
        </p:nvSpPr>
        <p:spPr>
          <a:xfrm>
            <a:off x="3429000" y="4988052"/>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121554"/>
            <a:ext cx="190195" cy="190195"/>
          </a:xfrm>
          <a:prstGeom prst="rect">
            <a:avLst/>
          </a:prstGeom>
        </p:spPr>
      </p:pic>
      <p:sp>
        <p:nvSpPr>
          <p:cNvPr id="16" name="Text 10"/>
          <p:cNvSpPr txBox="1"/>
          <p:nvPr/>
        </p:nvSpPr>
        <p:spPr>
          <a:xfrm>
            <a:off x="6476695" y="800100"/>
            <a:ext cx="42153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モデルサービングとガバナンス</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 Mosaic AI Model Servingは、機械学習モデルを本番環境に効率的にデプロイし、一元的にガバナンスするためのエンタープライズグレードの仕組みを提供します。</a:t>
            </a:r>
            <a:endParaRPr lang="en-US" sz="1200" dirty="0"/>
          </a:p>
        </p:txBody>
      </p:sp>
      <p:sp>
        <p:nvSpPr>
          <p:cNvPr id="19" name="Text 13"/>
          <p:cNvSpPr txBox="1"/>
          <p:nvPr/>
        </p:nvSpPr>
        <p:spPr>
          <a:xfrm>
            <a:off x="6705295" y="25146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スケーラブルなサービング：サーバレスインフラストラクチャによる自動スケーリングと高可用性</a:t>
            </a:r>
            <a:endParaRPr lang="en-US" sz="1200" dirty="0"/>
          </a:p>
        </p:txBody>
      </p:sp>
      <p:sp>
        <p:nvSpPr>
          <p:cNvPr id="20" name="Text 14"/>
          <p:cNvSpPr txBox="1"/>
          <p:nvPr/>
        </p:nvSpPr>
        <p:spPr>
          <a:xfrm>
            <a:off x="6705295" y="3086100"/>
            <a:ext cx="51727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統合ガバナンス：Unity Catalogとの連携によるモデルのアクセス制御・監査・リネージ管理</a:t>
            </a:r>
            <a:endParaRPr lang="en-US" sz="1200" dirty="0"/>
          </a:p>
        </p:txBody>
      </p:sp>
      <p:sp>
        <p:nvSpPr>
          <p:cNvPr id="21" name="Text 15"/>
          <p:cNvSpPr txBox="1"/>
          <p:nvPr/>
        </p:nvSpPr>
        <p:spPr>
          <a:xfrm>
            <a:off x="6705295" y="3657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モデル監視：モデルパフォーマンス・ドリフト検知・説明可能性の継続的なモニタリング</a:t>
            </a:r>
            <a:endParaRPr lang="en-US" sz="1200" dirty="0"/>
          </a:p>
        </p:txBody>
      </p:sp>
      <p:sp>
        <p:nvSpPr>
          <p:cNvPr id="22" name="Text 16"/>
          <p:cNvSpPr txBox="1"/>
          <p:nvPr/>
        </p:nvSpPr>
        <p:spPr>
          <a:xfrm>
            <a:off x="6705295" y="42291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MLflow統合：モデルレジストリとの完全統合によるバージョン管理とロールバック機能</a:t>
            </a:r>
            <a:endParaRPr lang="en-US" sz="1200" dirty="0"/>
          </a:p>
        </p:txBody>
      </p:sp>
      <p:sp>
        <p:nvSpPr>
          <p:cNvPr id="23" name="Shape 17"/>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990795"/>
            <a:ext cx="2105863"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モデルサービングの主な機能</a:t>
            </a:r>
            <a:endParaRPr lang="en-US" sz="1200" dirty="0"/>
          </a:p>
        </p:txBody>
      </p:sp>
      <p:pic>
        <p:nvPicPr>
          <p:cNvPr id="25" name="Image 4" descr="preencoded.png"/>
          <p:cNvPicPr>
            <a:picLocks noChangeAspect="1"/>
          </p:cNvPicPr>
          <p:nvPr/>
        </p:nvPicPr>
        <p:blipFill>
          <a:blip r:embed="rId8"/>
          <a:srcRect/>
          <a:stretch/>
        </p:blipFill>
        <p:spPr>
          <a:xfrm>
            <a:off x="6629400" y="5333695"/>
            <a:ext cx="152705" cy="152705"/>
          </a:xfrm>
          <a:prstGeom prst="rect">
            <a:avLst/>
          </a:prstGeom>
        </p:spPr>
      </p:pic>
      <p:sp>
        <p:nvSpPr>
          <p:cNvPr id="26" name="Text 19"/>
          <p:cNvSpPr txBox="1"/>
          <p:nvPr/>
        </p:nvSpPr>
        <p:spPr>
          <a:xfrm>
            <a:off x="6858000" y="5296205"/>
            <a:ext cx="13341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リアルタイム推論</a:t>
            </a:r>
            <a:endParaRPr lang="en-US" sz="1200" dirty="0"/>
          </a:p>
        </p:txBody>
      </p:sp>
      <p:pic>
        <p:nvPicPr>
          <p:cNvPr id="27" name="Image 5" descr="preencoded.png"/>
          <p:cNvPicPr>
            <a:picLocks noChangeAspect="1"/>
          </p:cNvPicPr>
          <p:nvPr/>
        </p:nvPicPr>
        <p:blipFill>
          <a:blip r:embed="rId9"/>
          <a:srcRect/>
          <a:stretch/>
        </p:blipFill>
        <p:spPr>
          <a:xfrm>
            <a:off x="9219895" y="5333695"/>
            <a:ext cx="152705" cy="152705"/>
          </a:xfrm>
          <a:prstGeom prst="rect">
            <a:avLst/>
          </a:prstGeom>
        </p:spPr>
      </p:pic>
      <p:sp>
        <p:nvSpPr>
          <p:cNvPr id="28" name="Text 20"/>
          <p:cNvSpPr txBox="1"/>
          <p:nvPr/>
        </p:nvSpPr>
        <p:spPr>
          <a:xfrm>
            <a:off x="9448495" y="5296205"/>
            <a:ext cx="8293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A/Bテスト</a:t>
            </a:r>
            <a:endParaRPr lang="en-US" sz="1200" dirty="0"/>
          </a:p>
        </p:txBody>
      </p:sp>
      <p:pic>
        <p:nvPicPr>
          <p:cNvPr id="29" name="Image 6" descr="preencoded.png"/>
          <p:cNvPicPr>
            <a:picLocks noChangeAspect="1"/>
          </p:cNvPicPr>
          <p:nvPr/>
        </p:nvPicPr>
        <p:blipFill>
          <a:blip r:embed="rId10"/>
          <a:srcRect t="-43" b="-43"/>
          <a:stretch/>
        </p:blipFill>
        <p:spPr>
          <a:xfrm>
            <a:off x="6629400" y="5715000"/>
            <a:ext cx="133502" cy="152705"/>
          </a:xfrm>
          <a:prstGeom prst="rect">
            <a:avLst/>
          </a:prstGeom>
        </p:spPr>
      </p:pic>
      <p:sp>
        <p:nvSpPr>
          <p:cNvPr id="30" name="Text 21"/>
          <p:cNvSpPr txBox="1"/>
          <p:nvPr/>
        </p:nvSpPr>
        <p:spPr>
          <a:xfrm>
            <a:off x="6838798" y="5676595"/>
            <a:ext cx="10287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アクセス制御</a:t>
            </a:r>
            <a:endParaRPr lang="en-US" sz="1200" dirty="0"/>
          </a:p>
        </p:txBody>
      </p:sp>
      <p:pic>
        <p:nvPicPr>
          <p:cNvPr id="31" name="Image 7" descr="preencoded.png"/>
          <p:cNvPicPr>
            <a:picLocks noChangeAspect="1"/>
          </p:cNvPicPr>
          <p:nvPr/>
        </p:nvPicPr>
        <p:blipFill>
          <a:blip r:embed="rId11"/>
          <a:srcRect l="-33" r="-33"/>
          <a:stretch/>
        </p:blipFill>
        <p:spPr>
          <a:xfrm>
            <a:off x="9219895" y="5715000"/>
            <a:ext cx="171907" cy="152705"/>
          </a:xfrm>
          <a:prstGeom prst="rect">
            <a:avLst/>
          </a:prstGeom>
        </p:spPr>
      </p:pic>
      <p:sp>
        <p:nvSpPr>
          <p:cNvPr id="32" name="Text 22"/>
          <p:cNvSpPr txBox="1"/>
          <p:nvPr/>
        </p:nvSpPr>
        <p:spPr>
          <a:xfrm>
            <a:off x="9467698" y="567659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モデル説明可能性</a:t>
            </a:r>
            <a:endParaRPr lang="en-US" sz="1200" dirty="0"/>
          </a:p>
        </p:txBody>
      </p:sp>
      <p:pic>
        <p:nvPicPr>
          <p:cNvPr id="33"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4" name="Text 23"/>
          <p:cNvSpPr txBox="1"/>
          <p:nvPr/>
        </p:nvSpPr>
        <p:spPr>
          <a:xfrm>
            <a:off x="6648602" y="6057900"/>
            <a:ext cx="39200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Model Serving公式ドキュメントを参照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41 / 55</a:t>
            </a:r>
            <a:endParaRPr lang="en-US" sz="9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12191695" cy="75438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9964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第5部 AI・機械学習プラットフォーム</a:t>
            </a:r>
            <a:endParaRPr lang="en-US" sz="1300" dirty="0"/>
          </a:p>
        </p:txBody>
      </p:sp>
      <p:sp>
        <p:nvSpPr>
          <p:cNvPr id="5" name="Text 3"/>
          <p:cNvSpPr txBox="1"/>
          <p:nvPr/>
        </p:nvSpPr>
        <p:spPr>
          <a:xfrm>
            <a:off x="304495" y="647395"/>
            <a:ext cx="376732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生成AI・AI Gateway新機能</a:t>
            </a:r>
            <a:endParaRPr lang="en-US" sz="2200" dirty="0"/>
          </a:p>
        </p:txBody>
      </p:sp>
      <p:sp>
        <p:nvSpPr>
          <p:cNvPr id="6" name="Shape 4"/>
          <p:cNvSpPr/>
          <p:nvPr/>
        </p:nvSpPr>
        <p:spPr>
          <a:xfrm>
            <a:off x="4085539" y="838505"/>
            <a:ext cx="7810805" cy="38405"/>
          </a:xfrm>
          <a:prstGeom prst="rect">
            <a:avLst/>
          </a:prstGeom>
          <a:solidFill>
            <a:srgbClr val="FF8A00"/>
          </a:solidFill>
          <a:ln/>
        </p:spPr>
        <p:txBody>
          <a:bodyPr/>
          <a:lstStyle/>
          <a:p>
            <a:endParaRPr lang="ja-JP" altLang="en-US"/>
          </a:p>
        </p:txBody>
      </p:sp>
      <p:sp>
        <p:nvSpPr>
          <p:cNvPr id="7" name="Shape 5"/>
          <p:cNvSpPr/>
          <p:nvPr/>
        </p:nvSpPr>
        <p:spPr>
          <a:xfrm>
            <a:off x="304495" y="1333195"/>
            <a:ext cx="11582705" cy="3962095"/>
          </a:xfrm>
          <a:prstGeom prst="roundRect">
            <a:avLst>
              <a:gd name="adj" fmla="val 444"/>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8" name="Shape 6"/>
          <p:cNvSpPr/>
          <p:nvPr/>
        </p:nvSpPr>
        <p:spPr>
          <a:xfrm>
            <a:off x="2648102" y="1485900"/>
            <a:ext cx="2095805" cy="1533449"/>
          </a:xfrm>
          <a:prstGeom prst="roundRect">
            <a:avLst>
              <a:gd name="adj" fmla="val 2963"/>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9" name="Image 0" descr="preencoded.png"/>
          <p:cNvPicPr>
            <a:picLocks noChangeAspect="1"/>
          </p:cNvPicPr>
          <p:nvPr/>
        </p:nvPicPr>
        <p:blipFill>
          <a:blip r:embed="rId3"/>
          <a:srcRect l="-27" r="-27"/>
          <a:stretch/>
        </p:blipFill>
        <p:spPr>
          <a:xfrm>
            <a:off x="3481121" y="1714500"/>
            <a:ext cx="428854" cy="342900"/>
          </a:xfrm>
          <a:prstGeom prst="rect">
            <a:avLst/>
          </a:prstGeom>
        </p:spPr>
      </p:pic>
      <p:sp>
        <p:nvSpPr>
          <p:cNvPr id="10" name="Shape 7"/>
          <p:cNvSpPr/>
          <p:nvPr/>
        </p:nvSpPr>
        <p:spPr>
          <a:xfrm>
            <a:off x="5048402" y="1580998"/>
            <a:ext cx="2095805" cy="1343254"/>
          </a:xfrm>
          <a:prstGeom prst="roundRect">
            <a:avLst>
              <a:gd name="adj" fmla="val 3862"/>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sp>
        <p:nvSpPr>
          <p:cNvPr id="11" name="Shape 8"/>
          <p:cNvSpPr/>
          <p:nvPr/>
        </p:nvSpPr>
        <p:spPr>
          <a:xfrm>
            <a:off x="7448702" y="1580998"/>
            <a:ext cx="2095805" cy="1343254"/>
          </a:xfrm>
          <a:prstGeom prst="roundRect">
            <a:avLst>
              <a:gd name="adj" fmla="val 3862"/>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sp>
        <p:nvSpPr>
          <p:cNvPr id="12" name="Text 9"/>
          <p:cNvSpPr txBox="1"/>
          <p:nvPr/>
        </p:nvSpPr>
        <p:spPr>
          <a:xfrm>
            <a:off x="3094330" y="2147926"/>
            <a:ext cx="1338682" cy="247802"/>
          </a:xfrm>
          <a:prstGeom prst="rect">
            <a:avLst/>
          </a:prstGeom>
          <a:noFill/>
          <a:ln/>
        </p:spPr>
        <p:txBody>
          <a:bodyPr wrap="square" lIns="0" tIns="0" rIns="0" bIns="0" rtlCol="0" anchor="ctr"/>
          <a:lstStyle/>
          <a:p>
            <a:pPr marL="0" indent="0" algn="ctr">
              <a:buNone/>
            </a:pPr>
            <a:r>
              <a:rPr lang="en-US" sz="1300" b="1" dirty="0">
                <a:solidFill>
                  <a:srgbClr val="1B5FA7"/>
                </a:solidFill>
                <a:latin typeface="Noto Sans JP" pitchFamily="34" charset="0"/>
                <a:ea typeface="Noto Sans JP" pitchFamily="34" charset="-122"/>
                <a:cs typeface="Noto Sans JP" pitchFamily="34" charset="-120"/>
              </a:rPr>
              <a:t>独自LLMモデル</a:t>
            </a:r>
            <a:endParaRPr lang="en-US" sz="1300" dirty="0"/>
          </a:p>
        </p:txBody>
      </p:sp>
      <p:sp>
        <p:nvSpPr>
          <p:cNvPr id="13" name="Text 10"/>
          <p:cNvSpPr txBox="1"/>
          <p:nvPr/>
        </p:nvSpPr>
        <p:spPr>
          <a:xfrm>
            <a:off x="5495544" y="2243023"/>
            <a:ext cx="1329538" cy="247802"/>
          </a:xfrm>
          <a:prstGeom prst="rect">
            <a:avLst/>
          </a:prstGeom>
          <a:noFill/>
          <a:ln/>
        </p:spPr>
        <p:txBody>
          <a:bodyPr wrap="square" lIns="0" tIns="0" rIns="0" bIns="0" rtlCol="0" anchor="ctr"/>
          <a:lstStyle/>
          <a:p>
            <a:pPr marL="0" indent="0" algn="ctr">
              <a:buNone/>
            </a:pPr>
            <a:r>
              <a:rPr lang="en-US" sz="1300" b="1" dirty="0">
                <a:solidFill>
                  <a:srgbClr val="1B5FA7"/>
                </a:solidFill>
                <a:latin typeface="Noto Sans JP" pitchFamily="34" charset="0"/>
                <a:ea typeface="Noto Sans JP" pitchFamily="34" charset="-122"/>
                <a:cs typeface="Noto Sans JP" pitchFamily="34" charset="-120"/>
              </a:rPr>
              <a:t>外部モデル連携</a:t>
            </a:r>
            <a:endParaRPr lang="en-US" sz="1300" dirty="0"/>
          </a:p>
        </p:txBody>
      </p:sp>
      <p:sp>
        <p:nvSpPr>
          <p:cNvPr id="14" name="Text 11"/>
          <p:cNvSpPr txBox="1"/>
          <p:nvPr/>
        </p:nvSpPr>
        <p:spPr>
          <a:xfrm>
            <a:off x="2895905" y="2404872"/>
            <a:ext cx="1700784" cy="381305"/>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カスタムモデルおよびファインチューニング</a:t>
            </a:r>
            <a:endParaRPr lang="en-US" sz="1000" dirty="0"/>
          </a:p>
        </p:txBody>
      </p:sp>
      <p:pic>
        <p:nvPicPr>
          <p:cNvPr id="15" name="Image 1" descr="preencoded.png"/>
          <p:cNvPicPr>
            <a:picLocks noChangeAspect="1"/>
          </p:cNvPicPr>
          <p:nvPr/>
        </p:nvPicPr>
        <p:blipFill>
          <a:blip r:embed="rId4"/>
          <a:srcRect/>
          <a:stretch/>
        </p:blipFill>
        <p:spPr>
          <a:xfrm>
            <a:off x="5924398" y="1809598"/>
            <a:ext cx="342900" cy="342900"/>
          </a:xfrm>
          <a:prstGeom prst="rect">
            <a:avLst/>
          </a:prstGeom>
        </p:spPr>
      </p:pic>
      <p:sp>
        <p:nvSpPr>
          <p:cNvPr id="16" name="Text 12"/>
          <p:cNvSpPr txBox="1"/>
          <p:nvPr/>
        </p:nvSpPr>
        <p:spPr>
          <a:xfrm>
            <a:off x="5283403" y="2499970"/>
            <a:ext cx="1729130"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OpenAI, Azure OpenAIなど</a:t>
            </a:r>
            <a:endParaRPr lang="en-US" sz="1000" dirty="0"/>
          </a:p>
        </p:txBody>
      </p:sp>
      <p:pic>
        <p:nvPicPr>
          <p:cNvPr id="17" name="Image 2" descr="preencoded.png"/>
          <p:cNvPicPr>
            <a:picLocks noChangeAspect="1"/>
          </p:cNvPicPr>
          <p:nvPr/>
        </p:nvPicPr>
        <p:blipFill>
          <a:blip r:embed="rId5"/>
          <a:srcRect/>
          <a:stretch/>
        </p:blipFill>
        <p:spPr>
          <a:xfrm>
            <a:off x="8324698" y="1809598"/>
            <a:ext cx="342900" cy="342900"/>
          </a:xfrm>
          <a:prstGeom prst="rect">
            <a:avLst/>
          </a:prstGeom>
        </p:spPr>
      </p:pic>
      <p:sp>
        <p:nvSpPr>
          <p:cNvPr id="18" name="Text 13"/>
          <p:cNvSpPr txBox="1"/>
          <p:nvPr/>
        </p:nvSpPr>
        <p:spPr>
          <a:xfrm>
            <a:off x="7981798" y="2243023"/>
            <a:ext cx="1157630" cy="247802"/>
          </a:xfrm>
          <a:prstGeom prst="rect">
            <a:avLst/>
          </a:prstGeom>
          <a:noFill/>
          <a:ln/>
        </p:spPr>
        <p:txBody>
          <a:bodyPr wrap="square" lIns="0" tIns="0" rIns="0" bIns="0" rtlCol="0" anchor="ctr"/>
          <a:lstStyle/>
          <a:p>
            <a:pPr marL="0" indent="0" algn="ctr">
              <a:buNone/>
            </a:pPr>
            <a:r>
              <a:rPr lang="en-US" sz="1300" b="1" dirty="0">
                <a:solidFill>
                  <a:srgbClr val="1B5FA7"/>
                </a:solidFill>
                <a:latin typeface="Noto Sans JP" pitchFamily="34" charset="0"/>
                <a:ea typeface="Noto Sans JP" pitchFamily="34" charset="-122"/>
                <a:cs typeface="Noto Sans JP" pitchFamily="34" charset="-120"/>
              </a:rPr>
              <a:t>ベクトル検索</a:t>
            </a:r>
            <a:endParaRPr lang="en-US" sz="1300" dirty="0"/>
          </a:p>
        </p:txBody>
      </p:sp>
      <p:sp>
        <p:nvSpPr>
          <p:cNvPr id="19" name="Text 14"/>
          <p:cNvSpPr txBox="1"/>
          <p:nvPr/>
        </p:nvSpPr>
        <p:spPr>
          <a:xfrm>
            <a:off x="7696505" y="2499970"/>
            <a:ext cx="1700784"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高速類似性検索と埋め込み</a:t>
            </a:r>
            <a:endParaRPr lang="en-US" sz="1000" dirty="0"/>
          </a:p>
        </p:txBody>
      </p:sp>
      <p:sp>
        <p:nvSpPr>
          <p:cNvPr id="20" name="Shape 15"/>
          <p:cNvSpPr/>
          <p:nvPr/>
        </p:nvSpPr>
        <p:spPr>
          <a:xfrm>
            <a:off x="1584655" y="3549701"/>
            <a:ext cx="9029700" cy="75895"/>
          </a:xfrm>
          <a:prstGeom prst="rect">
            <a:avLst/>
          </a:prstGeom>
          <a:solidFill>
            <a:srgbClr val="FF8A00"/>
          </a:solidFill>
          <a:ln/>
        </p:spPr>
        <p:txBody>
          <a:bodyPr/>
          <a:lstStyle/>
          <a:p>
            <a:endParaRPr lang="ja-JP" altLang="en-US"/>
          </a:p>
        </p:txBody>
      </p:sp>
      <p:sp>
        <p:nvSpPr>
          <p:cNvPr id="21" name="Shape 16"/>
          <p:cNvSpPr/>
          <p:nvPr/>
        </p:nvSpPr>
        <p:spPr>
          <a:xfrm>
            <a:off x="4667098" y="3129991"/>
            <a:ext cx="2857500" cy="914400"/>
          </a:xfrm>
          <a:prstGeom prst="roundRect">
            <a:avLst>
              <a:gd name="adj" fmla="val 8333"/>
            </a:avLst>
          </a:prstGeom>
          <a:solidFill>
            <a:srgbClr val="1B5FA7"/>
          </a:solidFill>
          <a:ln/>
          <a:effectLst>
            <a:outerShdw blurRad="12700" dist="12700" dir="16200000" algn="bl" rotWithShape="0">
              <a:srgbClr val="000000">
                <a:alpha val="75000"/>
              </a:srgbClr>
            </a:outerShdw>
          </a:effectLst>
        </p:spPr>
        <p:txBody>
          <a:bodyPr/>
          <a:lstStyle/>
          <a:p>
            <a:endParaRPr lang="ja-JP" altLang="en-US"/>
          </a:p>
        </p:txBody>
      </p:sp>
      <p:sp>
        <p:nvSpPr>
          <p:cNvPr id="22" name="Text 17"/>
          <p:cNvSpPr txBox="1"/>
          <p:nvPr/>
        </p:nvSpPr>
        <p:spPr>
          <a:xfrm>
            <a:off x="5232197" y="3349447"/>
            <a:ext cx="1877263" cy="277063"/>
          </a:xfrm>
          <a:prstGeom prst="rect">
            <a:avLst/>
          </a:prstGeom>
          <a:noFill/>
          <a:ln/>
        </p:spPr>
        <p:txBody>
          <a:bodyPr wrap="square" lIns="0" tIns="0" rIns="0" bIns="0" rtlCol="0" anchor="ctr"/>
          <a:lstStyle/>
          <a:p>
            <a:pPr marL="0" indent="0" algn="ctr">
              <a:buNone/>
            </a:pPr>
            <a:r>
              <a:rPr lang="en-US" sz="1500" b="1" dirty="0">
                <a:solidFill>
                  <a:srgbClr val="FFFFFF"/>
                </a:solidFill>
                <a:latin typeface="Noto Sans JP" pitchFamily="34" charset="0"/>
                <a:ea typeface="Noto Sans JP" pitchFamily="34" charset="-122"/>
                <a:cs typeface="Noto Sans JP" pitchFamily="34" charset="-120"/>
              </a:rPr>
              <a:t>Mosaic AI Gateway</a:t>
            </a:r>
            <a:endParaRPr lang="en-US" sz="1500" dirty="0"/>
          </a:p>
        </p:txBody>
      </p:sp>
      <p:sp>
        <p:nvSpPr>
          <p:cNvPr id="23" name="Text 18"/>
          <p:cNvSpPr txBox="1"/>
          <p:nvPr/>
        </p:nvSpPr>
        <p:spPr>
          <a:xfrm>
            <a:off x="4967935" y="3625596"/>
            <a:ext cx="2358238" cy="191110"/>
          </a:xfrm>
          <a:prstGeom prst="rect">
            <a:avLst/>
          </a:prstGeom>
          <a:noFill/>
          <a:ln/>
        </p:spPr>
        <p:txBody>
          <a:bodyPr wrap="square" lIns="0" tIns="0" rIns="0" bIns="0" rtlCol="0" anchor="ctr"/>
          <a:lstStyle/>
          <a:p>
            <a:pPr marL="0" indent="0" algn="ctr">
              <a:buNone/>
            </a:pPr>
            <a:r>
              <a:rPr lang="en-US" sz="1000" dirty="0">
                <a:solidFill>
                  <a:srgbClr val="FFFFFF"/>
                </a:solidFill>
                <a:latin typeface="Noto Sans JP" pitchFamily="34" charset="0"/>
                <a:ea typeface="Noto Sans JP" pitchFamily="34" charset="-122"/>
                <a:cs typeface="Noto Sans JP" pitchFamily="34" charset="-120"/>
              </a:rPr>
              <a:t>統合管理・セキュリティ・ガバナンス</a:t>
            </a:r>
            <a:endParaRPr lang="en-US" sz="1000" dirty="0"/>
          </a:p>
        </p:txBody>
      </p:sp>
      <p:sp>
        <p:nvSpPr>
          <p:cNvPr id="24" name="Shape 19"/>
          <p:cNvSpPr/>
          <p:nvPr/>
        </p:nvSpPr>
        <p:spPr>
          <a:xfrm>
            <a:off x="2324405" y="4159606"/>
            <a:ext cx="1714500" cy="990295"/>
          </a:xfrm>
          <a:prstGeom prst="roundRect">
            <a:avLst>
              <a:gd name="adj" fmla="val 7103"/>
            </a:avLst>
          </a:prstGeom>
          <a:solidFill>
            <a:srgbClr val="F0F7FF"/>
          </a:solidFill>
          <a:ln/>
          <a:effectLst>
            <a:outerShdw blurRad="12700" dist="12700" dir="16200000" algn="bl" rotWithShape="0">
              <a:srgbClr val="000000">
                <a:alpha val="75000"/>
              </a:srgbClr>
            </a:outerShdw>
          </a:effectLst>
        </p:spPr>
        <p:txBody>
          <a:bodyPr/>
          <a:lstStyle/>
          <a:p>
            <a:endParaRPr lang="ja-JP" altLang="en-US"/>
          </a:p>
        </p:txBody>
      </p:sp>
      <p:pic>
        <p:nvPicPr>
          <p:cNvPr id="25" name="Image 3" descr="preencoded.png"/>
          <p:cNvPicPr>
            <a:picLocks noChangeAspect="1"/>
          </p:cNvPicPr>
          <p:nvPr/>
        </p:nvPicPr>
        <p:blipFill>
          <a:blip r:embed="rId6"/>
          <a:srcRect t="-530" b="-530"/>
          <a:stretch/>
        </p:blipFill>
        <p:spPr>
          <a:xfrm>
            <a:off x="3057754" y="4350715"/>
            <a:ext cx="247802" cy="286207"/>
          </a:xfrm>
          <a:prstGeom prst="rect">
            <a:avLst/>
          </a:prstGeom>
        </p:spPr>
      </p:pic>
      <p:sp>
        <p:nvSpPr>
          <p:cNvPr id="26" name="Shape 20"/>
          <p:cNvSpPr/>
          <p:nvPr/>
        </p:nvSpPr>
        <p:spPr>
          <a:xfrm>
            <a:off x="4267505" y="4159606"/>
            <a:ext cx="1714500" cy="990295"/>
          </a:xfrm>
          <a:prstGeom prst="roundRect">
            <a:avLst>
              <a:gd name="adj" fmla="val 7103"/>
            </a:avLst>
          </a:prstGeom>
          <a:solidFill>
            <a:srgbClr val="F0F7FF"/>
          </a:solidFill>
          <a:ln/>
          <a:effectLst>
            <a:outerShdw blurRad="12700" dist="12700" dir="16200000" algn="bl" rotWithShape="0">
              <a:srgbClr val="000000">
                <a:alpha val="75000"/>
              </a:srgbClr>
            </a:outerShdw>
          </a:effectLst>
        </p:spPr>
        <p:txBody>
          <a:bodyPr/>
          <a:lstStyle/>
          <a:p>
            <a:endParaRPr lang="ja-JP" altLang="en-US"/>
          </a:p>
        </p:txBody>
      </p:sp>
      <p:sp>
        <p:nvSpPr>
          <p:cNvPr id="27" name="Shape 21"/>
          <p:cNvSpPr/>
          <p:nvPr/>
        </p:nvSpPr>
        <p:spPr>
          <a:xfrm>
            <a:off x="6210605" y="4159606"/>
            <a:ext cx="1714500" cy="990295"/>
          </a:xfrm>
          <a:prstGeom prst="roundRect">
            <a:avLst>
              <a:gd name="adj" fmla="val 7103"/>
            </a:avLst>
          </a:prstGeom>
          <a:solidFill>
            <a:srgbClr val="F0F7FF"/>
          </a:solidFill>
          <a:ln/>
          <a:effectLst>
            <a:outerShdw blurRad="12700" dist="12700" dir="16200000" algn="bl" rotWithShape="0">
              <a:srgbClr val="000000">
                <a:alpha val="75000"/>
              </a:srgbClr>
            </a:outerShdw>
          </a:effectLst>
        </p:spPr>
        <p:txBody>
          <a:bodyPr/>
          <a:lstStyle/>
          <a:p>
            <a:endParaRPr lang="ja-JP" altLang="en-US"/>
          </a:p>
        </p:txBody>
      </p:sp>
      <p:sp>
        <p:nvSpPr>
          <p:cNvPr id="28" name="Text 22"/>
          <p:cNvSpPr txBox="1"/>
          <p:nvPr/>
        </p:nvSpPr>
        <p:spPr>
          <a:xfrm>
            <a:off x="2876702" y="4724705"/>
            <a:ext cx="734263" cy="228600"/>
          </a:xfrm>
          <a:prstGeom prst="rect">
            <a:avLst/>
          </a:prstGeom>
          <a:noFill/>
          <a:ln/>
        </p:spPr>
        <p:txBody>
          <a:bodyPr wrap="square" lIns="0" tIns="0" rIns="0" bIns="0" rtlCol="0" anchor="ctr"/>
          <a:lstStyle/>
          <a:p>
            <a:pPr marL="0" indent="0" algn="ctr">
              <a:buNone/>
            </a:pPr>
            <a:r>
              <a:rPr lang="en-US" sz="1200" b="1" dirty="0">
                <a:solidFill>
                  <a:srgbClr val="000000"/>
                </a:solidFill>
                <a:latin typeface="Noto Sans JP" pitchFamily="34" charset="0"/>
                <a:ea typeface="Noto Sans JP" pitchFamily="34" charset="-122"/>
                <a:cs typeface="Noto Sans JP" pitchFamily="34" charset="-120"/>
              </a:rPr>
              <a:t>統合認証</a:t>
            </a:r>
            <a:endParaRPr lang="en-US" sz="1200" dirty="0"/>
          </a:p>
        </p:txBody>
      </p:sp>
      <p:pic>
        <p:nvPicPr>
          <p:cNvPr id="29" name="Image 4" descr="preencoded.png"/>
          <p:cNvPicPr>
            <a:picLocks noChangeAspect="1"/>
          </p:cNvPicPr>
          <p:nvPr/>
        </p:nvPicPr>
        <p:blipFill>
          <a:blip r:embed="rId7"/>
          <a:srcRect/>
          <a:stretch/>
        </p:blipFill>
        <p:spPr>
          <a:xfrm>
            <a:off x="4981651" y="4350715"/>
            <a:ext cx="286207" cy="286207"/>
          </a:xfrm>
          <a:prstGeom prst="rect">
            <a:avLst/>
          </a:prstGeom>
        </p:spPr>
      </p:pic>
      <p:sp>
        <p:nvSpPr>
          <p:cNvPr id="30" name="Text 23"/>
          <p:cNvSpPr txBox="1"/>
          <p:nvPr/>
        </p:nvSpPr>
        <p:spPr>
          <a:xfrm>
            <a:off x="4667098" y="4724705"/>
            <a:ext cx="1038758" cy="228600"/>
          </a:xfrm>
          <a:prstGeom prst="rect">
            <a:avLst/>
          </a:prstGeom>
          <a:noFill/>
          <a:ln/>
        </p:spPr>
        <p:txBody>
          <a:bodyPr wrap="square" lIns="0" tIns="0" rIns="0" bIns="0" rtlCol="0" anchor="ctr"/>
          <a:lstStyle/>
          <a:p>
            <a:pPr marL="0" indent="0" algn="ctr">
              <a:buNone/>
            </a:pPr>
            <a:r>
              <a:rPr lang="en-US" sz="1200" b="1" dirty="0">
                <a:solidFill>
                  <a:srgbClr val="000000"/>
                </a:solidFill>
                <a:latin typeface="Noto Sans JP" pitchFamily="34" charset="0"/>
                <a:ea typeface="Noto Sans JP" pitchFamily="34" charset="-122"/>
                <a:cs typeface="Noto Sans JP" pitchFamily="34" charset="-120"/>
              </a:rPr>
              <a:t>使用状況監視</a:t>
            </a:r>
            <a:endParaRPr lang="en-US" sz="1200" dirty="0"/>
          </a:p>
        </p:txBody>
      </p:sp>
      <p:pic>
        <p:nvPicPr>
          <p:cNvPr id="31" name="Image 5" descr="preencoded.png"/>
          <p:cNvPicPr>
            <a:picLocks noChangeAspect="1"/>
          </p:cNvPicPr>
          <p:nvPr/>
        </p:nvPicPr>
        <p:blipFill>
          <a:blip r:embed="rId8"/>
          <a:srcRect l="-266" r="-266"/>
          <a:stretch/>
        </p:blipFill>
        <p:spPr>
          <a:xfrm>
            <a:off x="6905549" y="4350715"/>
            <a:ext cx="323698" cy="286207"/>
          </a:xfrm>
          <a:prstGeom prst="rect">
            <a:avLst/>
          </a:prstGeom>
        </p:spPr>
      </p:pic>
      <p:sp>
        <p:nvSpPr>
          <p:cNvPr id="32" name="Shape 24"/>
          <p:cNvSpPr/>
          <p:nvPr/>
        </p:nvSpPr>
        <p:spPr>
          <a:xfrm>
            <a:off x="8153705" y="4159606"/>
            <a:ext cx="1714500" cy="990295"/>
          </a:xfrm>
          <a:prstGeom prst="roundRect">
            <a:avLst>
              <a:gd name="adj" fmla="val 7103"/>
            </a:avLst>
          </a:prstGeom>
          <a:solidFill>
            <a:srgbClr val="F0F7FF"/>
          </a:solidFill>
          <a:ln/>
          <a:effectLst>
            <a:outerShdw blurRad="12700" dist="12700" dir="16200000" algn="bl" rotWithShape="0">
              <a:srgbClr val="000000">
                <a:alpha val="75000"/>
              </a:srgbClr>
            </a:outerShdw>
          </a:effectLst>
        </p:spPr>
        <p:txBody>
          <a:bodyPr/>
          <a:lstStyle/>
          <a:p>
            <a:endParaRPr lang="ja-JP" altLang="en-US"/>
          </a:p>
        </p:txBody>
      </p:sp>
      <p:sp>
        <p:nvSpPr>
          <p:cNvPr id="33" name="Text 25"/>
          <p:cNvSpPr txBox="1"/>
          <p:nvPr/>
        </p:nvSpPr>
        <p:spPr>
          <a:xfrm>
            <a:off x="6686093" y="4724705"/>
            <a:ext cx="886054" cy="228600"/>
          </a:xfrm>
          <a:prstGeom prst="rect">
            <a:avLst/>
          </a:prstGeom>
          <a:noFill/>
          <a:ln/>
        </p:spPr>
        <p:txBody>
          <a:bodyPr wrap="square" lIns="0" tIns="0" rIns="0" bIns="0" rtlCol="0" anchor="ctr"/>
          <a:lstStyle/>
          <a:p>
            <a:pPr marL="0" indent="0" algn="ctr">
              <a:buNone/>
            </a:pPr>
            <a:r>
              <a:rPr lang="en-US" sz="1200" b="1" dirty="0">
                <a:solidFill>
                  <a:srgbClr val="000000"/>
                </a:solidFill>
                <a:latin typeface="Noto Sans JP" pitchFamily="34" charset="0"/>
                <a:ea typeface="Noto Sans JP" pitchFamily="34" charset="-122"/>
                <a:cs typeface="Noto Sans JP" pitchFamily="34" charset="-120"/>
              </a:rPr>
              <a:t>コスト管理</a:t>
            </a:r>
            <a:endParaRPr lang="en-US" sz="1200" dirty="0"/>
          </a:p>
        </p:txBody>
      </p:sp>
      <p:pic>
        <p:nvPicPr>
          <p:cNvPr id="34" name="Image 6" descr="preencoded.png"/>
          <p:cNvPicPr>
            <a:picLocks noChangeAspect="1"/>
          </p:cNvPicPr>
          <p:nvPr/>
        </p:nvPicPr>
        <p:blipFill>
          <a:blip r:embed="rId9"/>
          <a:srcRect/>
          <a:stretch/>
        </p:blipFill>
        <p:spPr>
          <a:xfrm>
            <a:off x="8867851" y="4350715"/>
            <a:ext cx="286207" cy="286207"/>
          </a:xfrm>
          <a:prstGeom prst="rect">
            <a:avLst/>
          </a:prstGeom>
        </p:spPr>
      </p:pic>
      <p:sp>
        <p:nvSpPr>
          <p:cNvPr id="35" name="Text 26"/>
          <p:cNvSpPr txBox="1"/>
          <p:nvPr/>
        </p:nvSpPr>
        <p:spPr>
          <a:xfrm>
            <a:off x="8557870" y="4724705"/>
            <a:ext cx="1028700" cy="228600"/>
          </a:xfrm>
          <a:prstGeom prst="rect">
            <a:avLst/>
          </a:prstGeom>
          <a:noFill/>
          <a:ln/>
        </p:spPr>
        <p:txBody>
          <a:bodyPr wrap="square" lIns="0" tIns="0" rIns="0" bIns="0" rtlCol="0" anchor="ctr"/>
          <a:lstStyle/>
          <a:p>
            <a:pPr marL="0" indent="0" algn="ctr">
              <a:buNone/>
            </a:pPr>
            <a:r>
              <a:rPr lang="en-US" sz="1200" b="1" dirty="0">
                <a:solidFill>
                  <a:srgbClr val="000000"/>
                </a:solidFill>
                <a:latin typeface="Noto Sans JP" pitchFamily="34" charset="0"/>
                <a:ea typeface="Noto Sans JP" pitchFamily="34" charset="-122"/>
                <a:cs typeface="Noto Sans JP" pitchFamily="34" charset="-120"/>
              </a:rPr>
              <a:t>セキュリティ</a:t>
            </a:r>
            <a:endParaRPr lang="en-US" sz="1200" dirty="0"/>
          </a:p>
        </p:txBody>
      </p:sp>
      <p:sp>
        <p:nvSpPr>
          <p:cNvPr id="36" name="Shape 27"/>
          <p:cNvSpPr/>
          <p:nvPr/>
        </p:nvSpPr>
        <p:spPr>
          <a:xfrm>
            <a:off x="304495" y="5600700"/>
            <a:ext cx="11582705" cy="1257300"/>
          </a:xfrm>
          <a:prstGeom prst="roundRect">
            <a:avLst>
              <a:gd name="adj" fmla="val 4408"/>
            </a:avLst>
          </a:prstGeom>
          <a:solidFill>
            <a:srgbClr val="E7EFF8"/>
          </a:solidFill>
          <a:ln/>
        </p:spPr>
        <p:txBody>
          <a:bodyPr/>
          <a:lstStyle/>
          <a:p>
            <a:endParaRPr lang="ja-JP" altLang="en-US"/>
          </a:p>
        </p:txBody>
      </p:sp>
      <p:sp>
        <p:nvSpPr>
          <p:cNvPr id="37" name="Shape 28"/>
          <p:cNvSpPr/>
          <p:nvPr/>
        </p:nvSpPr>
        <p:spPr>
          <a:xfrm>
            <a:off x="495605" y="5790895"/>
            <a:ext cx="457200" cy="457200"/>
          </a:xfrm>
          <a:prstGeom prst="roundRect">
            <a:avLst>
              <a:gd name="adj" fmla="val 200000"/>
            </a:avLst>
          </a:prstGeom>
          <a:solidFill>
            <a:srgbClr val="FF8A00"/>
          </a:solidFill>
          <a:ln/>
        </p:spPr>
        <p:txBody>
          <a:bodyPr/>
          <a:lstStyle/>
          <a:p>
            <a:endParaRPr lang="ja-JP" altLang="en-US"/>
          </a:p>
        </p:txBody>
      </p:sp>
      <p:pic>
        <p:nvPicPr>
          <p:cNvPr id="38" name="Image 7" descr="preencoded.png"/>
          <p:cNvPicPr>
            <a:picLocks noChangeAspect="1"/>
          </p:cNvPicPr>
          <p:nvPr/>
        </p:nvPicPr>
        <p:blipFill>
          <a:blip r:embed="rId10"/>
          <a:srcRect/>
          <a:stretch/>
        </p:blipFill>
        <p:spPr>
          <a:xfrm>
            <a:off x="652882" y="5924398"/>
            <a:ext cx="142646" cy="190195"/>
          </a:xfrm>
          <a:prstGeom prst="rect">
            <a:avLst/>
          </a:prstGeom>
        </p:spPr>
      </p:pic>
      <p:sp>
        <p:nvSpPr>
          <p:cNvPr id="39" name="Text 29"/>
          <p:cNvSpPr txBox="1"/>
          <p:nvPr/>
        </p:nvSpPr>
        <p:spPr>
          <a:xfrm>
            <a:off x="1104595" y="5800954"/>
            <a:ext cx="10511028"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Mosaic AI Gatewayは、多様なAIモデルとの接続を一元管理し、セキュリティとコスト管理を強化する2025年の新機能です。企業内でのLLMやAIモデルの安全かつスケーラブルな活用を実現します。</a:t>
            </a:r>
            <a:endParaRPr lang="en-US" sz="1300" dirty="0"/>
          </a:p>
        </p:txBody>
      </p:sp>
      <p:pic>
        <p:nvPicPr>
          <p:cNvPr id="40" name="Image 8" descr="preencoded.png"/>
          <p:cNvPicPr>
            <a:picLocks noChangeAspect="1"/>
          </p:cNvPicPr>
          <p:nvPr/>
        </p:nvPicPr>
        <p:blipFill>
          <a:blip r:embed="rId11"/>
          <a:srcRect/>
          <a:stretch/>
        </p:blipFill>
        <p:spPr>
          <a:xfrm>
            <a:off x="1104595" y="6476695"/>
            <a:ext cx="152705" cy="152705"/>
          </a:xfrm>
          <a:prstGeom prst="rect">
            <a:avLst/>
          </a:prstGeom>
        </p:spPr>
      </p:pic>
      <p:sp>
        <p:nvSpPr>
          <p:cNvPr id="41" name="Text 30"/>
          <p:cNvSpPr txBox="1"/>
          <p:nvPr/>
        </p:nvSpPr>
        <p:spPr>
          <a:xfrm>
            <a:off x="1333195" y="6439205"/>
            <a:ext cx="1648663"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中央管理型認証・認可</a:t>
            </a:r>
            <a:endParaRPr lang="en-US" sz="1200" dirty="0"/>
          </a:p>
        </p:txBody>
      </p:sp>
      <p:pic>
        <p:nvPicPr>
          <p:cNvPr id="42" name="Image 9" descr="preencoded.png"/>
          <p:cNvPicPr>
            <a:picLocks noChangeAspect="1"/>
          </p:cNvPicPr>
          <p:nvPr/>
        </p:nvPicPr>
        <p:blipFill>
          <a:blip r:embed="rId12"/>
          <a:srcRect l="-33" r="-33"/>
          <a:stretch/>
        </p:blipFill>
        <p:spPr>
          <a:xfrm>
            <a:off x="3010205" y="6476695"/>
            <a:ext cx="171907" cy="152705"/>
          </a:xfrm>
          <a:prstGeom prst="rect">
            <a:avLst/>
          </a:prstGeom>
        </p:spPr>
      </p:pic>
      <p:sp>
        <p:nvSpPr>
          <p:cNvPr id="43" name="Text 31"/>
          <p:cNvSpPr txBox="1"/>
          <p:nvPr/>
        </p:nvSpPr>
        <p:spPr>
          <a:xfrm>
            <a:off x="3258007" y="6439205"/>
            <a:ext cx="1648663"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使用状況モニタリング</a:t>
            </a:r>
            <a:endParaRPr lang="en-US" sz="1200" dirty="0"/>
          </a:p>
        </p:txBody>
      </p:sp>
      <p:pic>
        <p:nvPicPr>
          <p:cNvPr id="44" name="Image 10" descr="preencoded.png"/>
          <p:cNvPicPr>
            <a:picLocks noChangeAspect="1"/>
          </p:cNvPicPr>
          <p:nvPr/>
        </p:nvPicPr>
        <p:blipFill>
          <a:blip r:embed="rId13"/>
          <a:srcRect t="-100" b="-100"/>
          <a:stretch/>
        </p:blipFill>
        <p:spPr>
          <a:xfrm>
            <a:off x="4934102" y="6476695"/>
            <a:ext cx="114300" cy="152705"/>
          </a:xfrm>
          <a:prstGeom prst="rect">
            <a:avLst/>
          </a:prstGeom>
        </p:spPr>
      </p:pic>
      <p:sp>
        <p:nvSpPr>
          <p:cNvPr id="45" name="Text 32"/>
          <p:cNvSpPr txBox="1"/>
          <p:nvPr/>
        </p:nvSpPr>
        <p:spPr>
          <a:xfrm>
            <a:off x="5124298" y="6439205"/>
            <a:ext cx="734263"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監査ログ</a:t>
            </a:r>
            <a:endParaRPr lang="en-US" sz="1200" dirty="0"/>
          </a:p>
        </p:txBody>
      </p:sp>
      <p:pic>
        <p:nvPicPr>
          <p:cNvPr id="46" name="Image 11" descr="preencoded.png"/>
          <p:cNvPicPr>
            <a:picLocks noChangeAspect="1"/>
          </p:cNvPicPr>
          <p:nvPr/>
        </p:nvPicPr>
        <p:blipFill>
          <a:blip r:embed="rId14"/>
          <a:srcRect l="-33" r="-33"/>
          <a:stretch/>
        </p:blipFill>
        <p:spPr>
          <a:xfrm>
            <a:off x="5886907" y="6476695"/>
            <a:ext cx="171907" cy="152705"/>
          </a:xfrm>
          <a:prstGeom prst="rect">
            <a:avLst/>
          </a:prstGeom>
        </p:spPr>
      </p:pic>
      <p:sp>
        <p:nvSpPr>
          <p:cNvPr id="47" name="Text 33"/>
          <p:cNvSpPr txBox="1"/>
          <p:nvPr/>
        </p:nvSpPr>
        <p:spPr>
          <a:xfrm>
            <a:off x="6134710" y="6439205"/>
            <a:ext cx="132405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RAG実装の簡素化</a:t>
            </a:r>
            <a:endParaRPr lang="en-US" sz="1200" dirty="0"/>
          </a:p>
        </p:txBody>
      </p:sp>
      <p:pic>
        <p:nvPicPr>
          <p:cNvPr id="48" name="Image 12" descr="preencoded.png"/>
          <p:cNvPicPr>
            <a:picLocks noChangeAspect="1"/>
          </p:cNvPicPr>
          <p:nvPr/>
        </p:nvPicPr>
        <p:blipFill>
          <a:blip r:embed="rId15"/>
          <a:srcRect/>
          <a:stretch/>
        </p:blipFill>
        <p:spPr>
          <a:xfrm>
            <a:off x="304495" y="7095744"/>
            <a:ext cx="133502" cy="133502"/>
          </a:xfrm>
          <a:prstGeom prst="rect">
            <a:avLst/>
          </a:prstGeom>
        </p:spPr>
      </p:pic>
      <p:sp>
        <p:nvSpPr>
          <p:cNvPr id="49" name="Text 34"/>
          <p:cNvSpPr txBox="1"/>
          <p:nvPr/>
        </p:nvSpPr>
        <p:spPr>
          <a:xfrm>
            <a:off x="476402" y="7067398"/>
            <a:ext cx="3729838"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詳細はAzure Databricks AI Gateway公式ドキュメントを参照</a:t>
            </a:r>
            <a:endParaRPr lang="en-US" sz="1000" dirty="0"/>
          </a:p>
        </p:txBody>
      </p:sp>
      <p:sp>
        <p:nvSpPr>
          <p:cNvPr id="50" name="Shape 35"/>
          <p:cNvSpPr/>
          <p:nvPr/>
        </p:nvSpPr>
        <p:spPr>
          <a:xfrm>
            <a:off x="11162995" y="7010705"/>
            <a:ext cx="304495" cy="304495"/>
          </a:xfrm>
          <a:prstGeom prst="roundRect">
            <a:avLst>
              <a:gd name="adj" fmla="val 300300"/>
            </a:avLst>
          </a:prstGeom>
          <a:solidFill>
            <a:srgbClr val="1B5FA7"/>
          </a:solidFill>
          <a:ln/>
        </p:spPr>
        <p:txBody>
          <a:bodyPr/>
          <a:lstStyle/>
          <a:p>
            <a:endParaRPr lang="ja-JP" altLang="en-US"/>
          </a:p>
        </p:txBody>
      </p:sp>
      <p:pic>
        <p:nvPicPr>
          <p:cNvPr id="51" name="Image 13" descr="preencoded.png"/>
          <p:cNvPicPr>
            <a:picLocks noChangeAspect="1"/>
          </p:cNvPicPr>
          <p:nvPr/>
        </p:nvPicPr>
        <p:blipFill>
          <a:blip r:embed="rId16"/>
          <a:srcRect/>
          <a:stretch/>
        </p:blipFill>
        <p:spPr>
          <a:xfrm>
            <a:off x="11248949" y="7095744"/>
            <a:ext cx="133502" cy="133502"/>
          </a:xfrm>
          <a:prstGeom prst="rect">
            <a:avLst/>
          </a:prstGeom>
        </p:spPr>
      </p:pic>
      <p:sp>
        <p:nvSpPr>
          <p:cNvPr id="52" name="Shape 36"/>
          <p:cNvSpPr/>
          <p:nvPr/>
        </p:nvSpPr>
        <p:spPr>
          <a:xfrm>
            <a:off x="11582705" y="7010705"/>
            <a:ext cx="304495" cy="304495"/>
          </a:xfrm>
          <a:prstGeom prst="roundRect">
            <a:avLst>
              <a:gd name="adj" fmla="val 300300"/>
            </a:avLst>
          </a:prstGeom>
          <a:solidFill>
            <a:srgbClr val="FF8A00"/>
          </a:solidFill>
          <a:ln/>
        </p:spPr>
        <p:txBody>
          <a:bodyPr/>
          <a:lstStyle/>
          <a:p>
            <a:endParaRPr lang="ja-JP" altLang="en-US"/>
          </a:p>
        </p:txBody>
      </p:sp>
      <p:pic>
        <p:nvPicPr>
          <p:cNvPr id="53" name="Image 14" descr="preencoded.png"/>
          <p:cNvPicPr>
            <a:picLocks noChangeAspect="1"/>
          </p:cNvPicPr>
          <p:nvPr/>
        </p:nvPicPr>
        <p:blipFill>
          <a:blip r:embed="rId17"/>
          <a:srcRect/>
          <a:stretch/>
        </p:blipFill>
        <p:spPr>
          <a:xfrm>
            <a:off x="11667744" y="7095744"/>
            <a:ext cx="133502" cy="133502"/>
          </a:xfrm>
          <a:prstGeom prst="rect">
            <a:avLst/>
          </a:prstGeom>
        </p:spPr>
      </p:pic>
      <p:sp>
        <p:nvSpPr>
          <p:cNvPr id="54" name="Text 3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42 / 55</a:t>
            </a:r>
            <a:endParaRPr lang="en-US" sz="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60568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AutoMLと実験管理</a:t>
            </a:r>
            <a:endParaRPr lang="en-US" sz="1300" dirty="0"/>
          </a:p>
        </p:txBody>
      </p:sp>
      <p:sp>
        <p:nvSpPr>
          <p:cNvPr id="5" name="Shape 3"/>
          <p:cNvSpPr/>
          <p:nvPr/>
        </p:nvSpPr>
        <p:spPr>
          <a:xfrm>
            <a:off x="647395" y="1376172"/>
            <a:ext cx="4800600" cy="3581705"/>
          </a:xfrm>
          <a:prstGeom prst="roundRect">
            <a:avLst>
              <a:gd name="adj" fmla="val 543"/>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b7f46014b8632b5252155143f845ed72.png"/>
          <p:cNvPicPr>
            <a:picLocks noChangeAspect="1"/>
          </p:cNvPicPr>
          <p:nvPr/>
        </p:nvPicPr>
        <p:blipFill>
          <a:blip r:embed="rId3"/>
          <a:srcRect l="166" r="166"/>
          <a:stretch/>
        </p:blipFill>
        <p:spPr>
          <a:xfrm>
            <a:off x="800100" y="1528877"/>
            <a:ext cx="4496105" cy="2743200"/>
          </a:xfrm>
          <a:prstGeom prst="rect">
            <a:avLst/>
          </a:prstGeom>
        </p:spPr>
      </p:pic>
      <p:sp>
        <p:nvSpPr>
          <p:cNvPr id="7" name="Text 4"/>
          <p:cNvSpPr txBox="1"/>
          <p:nvPr/>
        </p:nvSpPr>
        <p:spPr>
          <a:xfrm>
            <a:off x="1260043" y="4414723"/>
            <a:ext cx="368228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MLflowによる実験トラッキングとAutoMLモデル管理フロー</a:t>
            </a:r>
            <a:endParaRPr lang="en-US" sz="1000" dirty="0"/>
          </a:p>
        </p:txBody>
      </p:sp>
      <p:sp>
        <p:nvSpPr>
          <p:cNvPr id="8" name="Text 5"/>
          <p:cNvSpPr txBox="1"/>
          <p:nvPr/>
        </p:nvSpPr>
        <p:spPr>
          <a:xfrm>
            <a:off x="2269541" y="4634179"/>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529230" y="4634179"/>
            <a:ext cx="1390802"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MLflow公式ドキュメント</a:t>
            </a:r>
            <a:endParaRPr lang="en-US" sz="900" dirty="0"/>
          </a:p>
        </p:txBody>
      </p:sp>
      <p:sp>
        <p:nvSpPr>
          <p:cNvPr id="10" name="Shape 7"/>
          <p:cNvSpPr/>
          <p:nvPr/>
        </p:nvSpPr>
        <p:spPr>
          <a:xfrm>
            <a:off x="2210105" y="5253228"/>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18918" y="5386730"/>
            <a:ext cx="237744" cy="190195"/>
          </a:xfrm>
          <a:prstGeom prst="rect">
            <a:avLst/>
          </a:prstGeom>
        </p:spPr>
      </p:pic>
      <p:sp>
        <p:nvSpPr>
          <p:cNvPr id="12" name="Shape 8"/>
          <p:cNvSpPr/>
          <p:nvPr/>
        </p:nvSpPr>
        <p:spPr>
          <a:xfrm>
            <a:off x="2819095" y="5253228"/>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l="-1648" r="-1648"/>
          <a:stretch/>
        </p:blipFill>
        <p:spPr>
          <a:xfrm>
            <a:off x="2962656" y="5386730"/>
            <a:ext cx="171907" cy="190195"/>
          </a:xfrm>
          <a:prstGeom prst="rect">
            <a:avLst/>
          </a:prstGeom>
        </p:spPr>
      </p:pic>
      <p:sp>
        <p:nvSpPr>
          <p:cNvPr id="14" name="Shape 9"/>
          <p:cNvSpPr/>
          <p:nvPr/>
        </p:nvSpPr>
        <p:spPr>
          <a:xfrm>
            <a:off x="3429000" y="5253228"/>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386730"/>
            <a:ext cx="190195" cy="190195"/>
          </a:xfrm>
          <a:prstGeom prst="rect">
            <a:avLst/>
          </a:prstGeom>
        </p:spPr>
      </p:pic>
      <p:sp>
        <p:nvSpPr>
          <p:cNvPr id="16" name="Text 10"/>
          <p:cNvSpPr txBox="1"/>
          <p:nvPr/>
        </p:nvSpPr>
        <p:spPr>
          <a:xfrm>
            <a:off x="6476695" y="800100"/>
            <a:ext cx="2710282"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AutoMLと実験管理</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20563"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DatabricksのAutoMLとMLflow統合による実験管理機能は、モデル開発ライフサイクル全体を効率化し、ガバナンスを強化します。データサイエンティストの生産性向上と、企業レベルのAI実装を加速します。</a:t>
            </a:r>
            <a:endParaRPr lang="en-US" sz="1200" dirty="0"/>
          </a:p>
        </p:txBody>
      </p:sp>
      <p:sp>
        <p:nvSpPr>
          <p:cNvPr id="19" name="Text 13"/>
          <p:cNvSpPr txBox="1"/>
          <p:nvPr/>
        </p:nvSpPr>
        <p:spPr>
          <a:xfrm>
            <a:off x="6705295" y="2514600"/>
            <a:ext cx="50776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AutoMLの主要機能：特徴量エンジニアリングの自動化、モデル選択、ハイパーパラメータチューニングの自動最適化</a:t>
            </a:r>
            <a:endParaRPr lang="en-US" sz="1200" dirty="0"/>
          </a:p>
        </p:txBody>
      </p:sp>
      <p:sp>
        <p:nvSpPr>
          <p:cNvPr id="20" name="Text 14"/>
          <p:cNvSpPr txBox="1"/>
          <p:nvPr/>
        </p:nvSpPr>
        <p:spPr>
          <a:xfrm>
            <a:off x="6705295" y="30861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実験のバージョン管理：すべてのモデル、パラメータ、メトリクスを自動追跡し、再現性を確保</a:t>
            </a:r>
            <a:endParaRPr lang="en-US" sz="1200" dirty="0"/>
          </a:p>
        </p:txBody>
      </p:sp>
      <p:sp>
        <p:nvSpPr>
          <p:cNvPr id="21" name="Text 15"/>
          <p:cNvSpPr txBox="1"/>
          <p:nvPr/>
        </p:nvSpPr>
        <p:spPr>
          <a:xfrm>
            <a:off x="6705295" y="3657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モデル比較と選択：異なるアルゴリズム・パラメータセットの性能を可視化し、最適モデルを選定</a:t>
            </a:r>
            <a:endParaRPr lang="en-US" sz="1200" dirty="0"/>
          </a:p>
        </p:txBody>
      </p:sp>
      <p:sp>
        <p:nvSpPr>
          <p:cNvPr id="22" name="Text 16"/>
          <p:cNvSpPr txBox="1"/>
          <p:nvPr/>
        </p:nvSpPr>
        <p:spPr>
          <a:xfrm>
            <a:off x="6705295" y="4229100"/>
            <a:ext cx="5162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MLOpsとの統合：実験からプロダクション環境へのシームレスな移行を実現</a:t>
            </a:r>
            <a:endParaRPr lang="en-US" sz="1200" dirty="0"/>
          </a:p>
        </p:txBody>
      </p:sp>
      <p:sp>
        <p:nvSpPr>
          <p:cNvPr id="23" name="Shape 17"/>
          <p:cNvSpPr/>
          <p:nvPr/>
        </p:nvSpPr>
        <p:spPr>
          <a:xfrm>
            <a:off x="6476695" y="48390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990795"/>
            <a:ext cx="2162556"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MLflowによる実験管理の利点</a:t>
            </a:r>
            <a:endParaRPr lang="en-US" sz="1200" dirty="0"/>
          </a:p>
        </p:txBody>
      </p:sp>
      <p:pic>
        <p:nvPicPr>
          <p:cNvPr id="25" name="Image 4" descr="preencoded.png"/>
          <p:cNvPicPr>
            <a:picLocks noChangeAspect="1"/>
          </p:cNvPicPr>
          <p:nvPr/>
        </p:nvPicPr>
        <p:blipFill>
          <a:blip r:embed="rId8"/>
          <a:srcRect/>
          <a:stretch/>
        </p:blipFill>
        <p:spPr>
          <a:xfrm>
            <a:off x="6629400" y="5333695"/>
            <a:ext cx="152705" cy="152705"/>
          </a:xfrm>
          <a:prstGeom prst="rect">
            <a:avLst/>
          </a:prstGeom>
        </p:spPr>
      </p:pic>
      <p:sp>
        <p:nvSpPr>
          <p:cNvPr id="26" name="Text 19"/>
          <p:cNvSpPr txBox="1"/>
          <p:nvPr/>
        </p:nvSpPr>
        <p:spPr>
          <a:xfrm>
            <a:off x="6858000" y="529620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実験履歴の完全追跡</a:t>
            </a:r>
            <a:endParaRPr lang="en-US" sz="1200" dirty="0"/>
          </a:p>
        </p:txBody>
      </p:sp>
      <p:pic>
        <p:nvPicPr>
          <p:cNvPr id="27" name="Image 5" descr="preencoded.png"/>
          <p:cNvPicPr>
            <a:picLocks noChangeAspect="1"/>
          </p:cNvPicPr>
          <p:nvPr/>
        </p:nvPicPr>
        <p:blipFill>
          <a:blip r:embed="rId9"/>
          <a:srcRect/>
          <a:stretch/>
        </p:blipFill>
        <p:spPr>
          <a:xfrm>
            <a:off x="9219895" y="5333695"/>
            <a:ext cx="152705" cy="152705"/>
          </a:xfrm>
          <a:prstGeom prst="rect">
            <a:avLst/>
          </a:prstGeom>
        </p:spPr>
      </p:pic>
      <p:sp>
        <p:nvSpPr>
          <p:cNvPr id="28" name="Text 20"/>
          <p:cNvSpPr txBox="1"/>
          <p:nvPr/>
        </p:nvSpPr>
        <p:spPr>
          <a:xfrm>
            <a:off x="9448495" y="5296205"/>
            <a:ext cx="18004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再現可能なワークフロー</a:t>
            </a:r>
            <a:endParaRPr lang="en-US" sz="1200" dirty="0"/>
          </a:p>
        </p:txBody>
      </p:sp>
      <p:pic>
        <p:nvPicPr>
          <p:cNvPr id="29" name="Image 6" descr="preencoded.png"/>
          <p:cNvPicPr>
            <a:picLocks noChangeAspect="1"/>
          </p:cNvPicPr>
          <p:nvPr/>
        </p:nvPicPr>
        <p:blipFill>
          <a:blip r:embed="rId10"/>
          <a:srcRect t="-43" b="-43"/>
          <a:stretch/>
        </p:blipFill>
        <p:spPr>
          <a:xfrm>
            <a:off x="6629400" y="5715000"/>
            <a:ext cx="133502" cy="152705"/>
          </a:xfrm>
          <a:prstGeom prst="rect">
            <a:avLst/>
          </a:prstGeom>
        </p:spPr>
      </p:pic>
      <p:sp>
        <p:nvSpPr>
          <p:cNvPr id="30" name="Text 21"/>
          <p:cNvSpPr txBox="1"/>
          <p:nvPr/>
        </p:nvSpPr>
        <p:spPr>
          <a:xfrm>
            <a:off x="6838798" y="5676595"/>
            <a:ext cx="1943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チーム間コラボレーション</a:t>
            </a:r>
            <a:endParaRPr lang="en-US" sz="1200" dirty="0"/>
          </a:p>
        </p:txBody>
      </p:sp>
      <p:pic>
        <p:nvPicPr>
          <p:cNvPr id="31" name="Image 7" descr="preencoded.png"/>
          <p:cNvPicPr>
            <a:picLocks noChangeAspect="1"/>
          </p:cNvPicPr>
          <p:nvPr/>
        </p:nvPicPr>
        <p:blipFill>
          <a:blip r:embed="rId11"/>
          <a:srcRect l="-33" r="-33"/>
          <a:stretch/>
        </p:blipFill>
        <p:spPr>
          <a:xfrm>
            <a:off x="9219895" y="5715000"/>
            <a:ext cx="171907" cy="152705"/>
          </a:xfrm>
          <a:prstGeom prst="rect">
            <a:avLst/>
          </a:prstGeom>
        </p:spPr>
      </p:pic>
      <p:sp>
        <p:nvSpPr>
          <p:cNvPr id="32" name="Text 22"/>
          <p:cNvSpPr txBox="1"/>
          <p:nvPr/>
        </p:nvSpPr>
        <p:spPr>
          <a:xfrm>
            <a:off x="9467698" y="5676595"/>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モデル展開の簡素化</a:t>
            </a:r>
            <a:endParaRPr lang="en-US" sz="1200" dirty="0"/>
          </a:p>
        </p:txBody>
      </p:sp>
      <p:pic>
        <p:nvPicPr>
          <p:cNvPr id="33" name="Image 8" descr="preencoded.png"/>
          <p:cNvPicPr>
            <a:picLocks noChangeAspect="1"/>
          </p:cNvPicPr>
          <p:nvPr/>
        </p:nvPicPr>
        <p:blipFill>
          <a:blip r:embed="rId12"/>
          <a:srcRect/>
          <a:stretch/>
        </p:blipFill>
        <p:spPr>
          <a:xfrm>
            <a:off x="6476695" y="6086246"/>
            <a:ext cx="133502" cy="133502"/>
          </a:xfrm>
          <a:prstGeom prst="rect">
            <a:avLst/>
          </a:prstGeom>
        </p:spPr>
      </p:pic>
      <p:sp>
        <p:nvSpPr>
          <p:cNvPr id="34" name="Text 23"/>
          <p:cNvSpPr txBox="1"/>
          <p:nvPr/>
        </p:nvSpPr>
        <p:spPr>
          <a:xfrm>
            <a:off x="6648602" y="6057900"/>
            <a:ext cx="3510382"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AutoML公式ドキュメントを参照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43 / 55</a:t>
            </a:r>
            <a:endParaRPr lang="en-US" sz="9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6627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第6部 ワークロード活用パターン</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629254"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第6部 ワークロード活用パターン</a:t>
            </a:r>
            <a:endParaRPr lang="en-US" sz="2700" dirty="0"/>
          </a:p>
        </p:txBody>
      </p:sp>
      <p:sp>
        <p:nvSpPr>
          <p:cNvPr id="7" name="Text 5"/>
          <p:cNvSpPr txBox="1"/>
          <p:nvPr/>
        </p:nvSpPr>
        <p:spPr>
          <a:xfrm>
            <a:off x="304495" y="1914754"/>
            <a:ext cx="3557930"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代表的な活用シナリオごとに構成例を提示します。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14223" y="6534302"/>
            <a:ext cx="237744"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2905963"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ワークロード活用パターン</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597603" y="1609344"/>
            <a:ext cx="3396082" cy="781812"/>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BI・アナリティクス ダッシュボードによる意思決定支援、Power BIやTableauとの統合</a:t>
            </a:r>
            <a:endParaRPr lang="en-US" sz="1300" dirty="0"/>
          </a:p>
        </p:txBody>
      </p:sp>
      <p:sp>
        <p:nvSpPr>
          <p:cNvPr id="14" name="Text 11"/>
          <p:cNvSpPr txBox="1"/>
          <p:nvPr/>
        </p:nvSpPr>
        <p:spPr>
          <a:xfrm>
            <a:off x="4597603" y="2562149"/>
            <a:ext cx="3386938" cy="514807"/>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データエンジニアリング ETLパイプライン自動化、データ品質管理、メタデータ統合</a:t>
            </a:r>
            <a:endParaRPr lang="en-US" sz="1300" dirty="0"/>
          </a:p>
        </p:txBody>
      </p:sp>
      <p:sp>
        <p:nvSpPr>
          <p:cNvPr id="15" name="Text 12"/>
          <p:cNvSpPr txBox="1"/>
          <p:nvPr/>
        </p:nvSpPr>
        <p:spPr>
          <a:xfrm>
            <a:off x="4597603" y="3247949"/>
            <a:ext cx="3482035" cy="514807"/>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データサイエンス・ML 予測分析、クラスタリング、推薦エンジン開発</a:t>
            </a:r>
            <a:endParaRPr lang="en-US" sz="1300" dirty="0"/>
          </a:p>
        </p:txBody>
      </p:sp>
      <p:sp>
        <p:nvSpPr>
          <p:cNvPr id="16" name="Text 13"/>
          <p:cNvSpPr txBox="1"/>
          <p:nvPr/>
        </p:nvSpPr>
        <p:spPr>
          <a:xfrm>
            <a:off x="8432597" y="1609344"/>
            <a:ext cx="3424428" cy="514807"/>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ストリーミング分析 リアルタイムデータ処理、異常検知、イベント処理</a:t>
            </a:r>
            <a:endParaRPr lang="en-US" sz="1300" dirty="0"/>
          </a:p>
        </p:txBody>
      </p:sp>
      <p:sp>
        <p:nvSpPr>
          <p:cNvPr id="17" name="Text 14"/>
          <p:cNvSpPr txBox="1"/>
          <p:nvPr/>
        </p:nvSpPr>
        <p:spPr>
          <a:xfrm>
            <a:off x="8432597" y="2295144"/>
            <a:ext cx="3396082" cy="514807"/>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生成AI・RAGアプリケーション 大規模言語モデル活用、ナレッジベース検索拡張</a:t>
            </a:r>
            <a:endParaRPr lang="en-US" sz="1300" dirty="0"/>
          </a:p>
        </p:txBody>
      </p:sp>
      <p:sp>
        <p:nvSpPr>
          <p:cNvPr id="18" name="Text 15"/>
          <p:cNvSpPr txBox="1"/>
          <p:nvPr/>
        </p:nvSpPr>
        <p:spPr>
          <a:xfrm>
            <a:off x="8432597" y="2980944"/>
            <a:ext cx="3424428" cy="514807"/>
          </a:xfrm>
          <a:prstGeom prst="rect">
            <a:avLst/>
          </a:prstGeom>
          <a:noFill/>
          <a:ln/>
        </p:spPr>
        <p:txBody>
          <a:bodyPr wrap="square" lIns="0" tIns="0" rIns="0" bIns="0" rtlCol="0" anchor="ctr"/>
          <a:lstStyle/>
          <a:p>
            <a:pPr marL="0" indent="0" algn="l">
              <a:buNone/>
            </a:pPr>
            <a:r>
              <a:rPr lang="en-US" sz="1300" dirty="0">
                <a:solidFill>
                  <a:srgbClr val="374151"/>
                </a:solidFill>
                <a:latin typeface="Noto Sans JP" pitchFamily="34" charset="0"/>
                <a:ea typeface="Noto Sans JP" pitchFamily="34" charset="-122"/>
                <a:cs typeface="Noto Sans JP" pitchFamily="34" charset="-120"/>
              </a:rPr>
              <a:t>外部システム連携 クラウドサービス統合、エンタープライズデータ連携</a:t>
            </a:r>
            <a:endParaRPr lang="en-US" sz="1300" dirty="0"/>
          </a:p>
        </p:txBody>
      </p:sp>
      <p:sp>
        <p:nvSpPr>
          <p:cNvPr id="19" name="Shape 16"/>
          <p:cNvSpPr/>
          <p:nvPr/>
        </p:nvSpPr>
        <p:spPr>
          <a:xfrm>
            <a:off x="4444898" y="4229100"/>
            <a:ext cx="7372807" cy="9144"/>
          </a:xfrm>
          <a:prstGeom prst="rect">
            <a:avLst/>
          </a:prstGeom>
          <a:solidFill>
            <a:srgbClr val="E5E7EB"/>
          </a:solidFill>
          <a:ln/>
        </p:spPr>
        <p:txBody>
          <a:bodyPr/>
          <a:lstStyle/>
          <a:p>
            <a:endParaRPr lang="ja-JP" altLang="en-US"/>
          </a:p>
        </p:txBody>
      </p:sp>
      <p:pic>
        <p:nvPicPr>
          <p:cNvPr id="20" name="Image 1" descr="preencoded.png"/>
          <p:cNvPicPr>
            <a:picLocks noChangeAspect="1"/>
          </p:cNvPicPr>
          <p:nvPr/>
        </p:nvPicPr>
        <p:blipFill>
          <a:blip r:embed="rId4"/>
          <a:srcRect l="-1507" r="-1507"/>
          <a:stretch/>
        </p:blipFill>
        <p:spPr>
          <a:xfrm>
            <a:off x="4444898" y="4426610"/>
            <a:ext cx="171907" cy="133502"/>
          </a:xfrm>
          <a:prstGeom prst="rect">
            <a:avLst/>
          </a:prstGeom>
        </p:spPr>
      </p:pic>
      <p:sp>
        <p:nvSpPr>
          <p:cNvPr id="21" name="Text 17"/>
          <p:cNvSpPr txBox="1"/>
          <p:nvPr/>
        </p:nvSpPr>
        <p:spPr>
          <a:xfrm>
            <a:off x="4654296" y="4390949"/>
            <a:ext cx="672084"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詳細情報:</a:t>
            </a:r>
            <a:endParaRPr lang="en-US" sz="1000" dirty="0"/>
          </a:p>
        </p:txBody>
      </p:sp>
      <p:sp>
        <p:nvSpPr>
          <p:cNvPr id="22" name="Text 18"/>
          <p:cNvSpPr txBox="1"/>
          <p:nvPr/>
        </p:nvSpPr>
        <p:spPr>
          <a:xfrm>
            <a:off x="5224882" y="4390949"/>
            <a:ext cx="3014777"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rPr>
              <a:t>Azure Databricksユースケース &amp; ソリューション</a:t>
            </a:r>
            <a:endParaRPr lang="en-US" sz="1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Shape 0"/>
          <p:cNvSpPr/>
          <p:nvPr/>
        </p:nvSpPr>
        <p:spPr>
          <a:xfrm>
            <a:off x="0" y="0"/>
            <a:ext cx="12191695" cy="70866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653235"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BI・アナリティクス</a:t>
            </a:r>
            <a:endParaRPr lang="en-US" sz="1300" dirty="0"/>
          </a:p>
        </p:txBody>
      </p:sp>
      <p:sp>
        <p:nvSpPr>
          <p:cNvPr id="5" name="Shape 3"/>
          <p:cNvSpPr/>
          <p:nvPr/>
        </p:nvSpPr>
        <p:spPr>
          <a:xfrm>
            <a:off x="647395" y="1528877"/>
            <a:ext cx="4800600" cy="3543300"/>
          </a:xfrm>
          <a:prstGeom prst="roundRect">
            <a:avLst>
              <a:gd name="adj" fmla="val 55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314907" y="4529023"/>
            <a:ext cx="3567989"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Power BIを活用したDatabricksデータ分析アーキテクチャ</a:t>
            </a:r>
            <a:endParaRPr lang="en-US" sz="1000" dirty="0"/>
          </a:p>
        </p:txBody>
      </p:sp>
      <p:sp>
        <p:nvSpPr>
          <p:cNvPr id="8" name="Text 5"/>
          <p:cNvSpPr txBox="1"/>
          <p:nvPr/>
        </p:nvSpPr>
        <p:spPr>
          <a:xfrm>
            <a:off x="2358238" y="4748479"/>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618842" y="4748479"/>
            <a:ext cx="1209751" cy="162763"/>
          </a:xfrm>
          <a:prstGeom prst="rect">
            <a:avLst/>
          </a:prstGeom>
          <a:noFill/>
          <a:ln/>
        </p:spPr>
        <p:txBody>
          <a:bodyPr wrap="square" lIns="0" tIns="0" rIns="0" bIns="0" rtlCol="0" anchor="ctr"/>
          <a:lstStyle/>
          <a:p>
            <a:pPr marL="0" indent="0" algn="ctr">
              <a:buNone/>
            </a:pPr>
            <a:r>
              <a:rPr lang="ja-JP" altLang="en-US" sz="900" dirty="0">
                <a:solidFill>
                  <a:srgbClr val="2563EB"/>
                </a:solidFill>
                <a:latin typeface="Noto Sans JP" pitchFamily="34" charset="0"/>
                <a:ea typeface="Noto Sans JP" pitchFamily="34" charset="-122"/>
                <a:cs typeface="Noto Sans JP" pitchFamily="34" charset="-120"/>
                <a:hlinkClick r:id="rId3"/>
              </a:rPr>
              <a:t> </a:t>
            </a:r>
            <a:r>
              <a:rPr lang="en-US" sz="900" dirty="0">
                <a:solidFill>
                  <a:srgbClr val="2563EB"/>
                </a:solidFill>
                <a:latin typeface="Noto Sans JP" pitchFamily="34" charset="0"/>
                <a:ea typeface="Noto Sans JP" pitchFamily="34" charset="-122"/>
                <a:cs typeface="Noto Sans JP" pitchFamily="34" charset="-120"/>
                <a:hlinkClick r:id="rId3"/>
              </a:rPr>
              <a:t>Databricks</a:t>
            </a:r>
            <a:r>
              <a:rPr lang="ja-JP" altLang="en-US" sz="900" dirty="0">
                <a:solidFill>
                  <a:srgbClr val="2563EB"/>
                </a:solidFill>
                <a:latin typeface="Noto Sans JP" pitchFamily="34" charset="0"/>
                <a:ea typeface="Noto Sans JP" pitchFamily="34" charset="-122"/>
                <a:cs typeface="Noto Sans JP" pitchFamily="34" charset="-120"/>
                <a:hlinkClick r:id="rId3"/>
              </a:rPr>
              <a:t>公式ブログ</a:t>
            </a:r>
            <a:endParaRPr lang="en-US" sz="900" dirty="0"/>
          </a:p>
        </p:txBody>
      </p:sp>
      <p:sp>
        <p:nvSpPr>
          <p:cNvPr id="10" name="Shape 7"/>
          <p:cNvSpPr/>
          <p:nvPr/>
        </p:nvSpPr>
        <p:spPr>
          <a:xfrm>
            <a:off x="2057400" y="5367528"/>
            <a:ext cx="457200" cy="457200"/>
          </a:xfrm>
          <a:prstGeom prst="roundRect">
            <a:avLst>
              <a:gd name="adj" fmla="val 200000"/>
            </a:avLst>
          </a:prstGeom>
          <a:solidFill>
            <a:srgbClr val="F2C811"/>
          </a:solidFill>
          <a:ln/>
        </p:spPr>
        <p:txBody>
          <a:bodyPr/>
          <a:lstStyle/>
          <a:p>
            <a:endParaRPr lang="ja-JP" altLang="en-US"/>
          </a:p>
        </p:txBody>
      </p:sp>
      <p:pic>
        <p:nvPicPr>
          <p:cNvPr id="11" name="Image 1" descr="preencoded.png"/>
          <p:cNvPicPr>
            <a:picLocks noChangeAspect="1"/>
          </p:cNvPicPr>
          <p:nvPr/>
        </p:nvPicPr>
        <p:blipFill>
          <a:blip r:embed="rId4"/>
          <a:srcRect/>
          <a:stretch/>
        </p:blipFill>
        <p:spPr>
          <a:xfrm>
            <a:off x="2190902" y="5501030"/>
            <a:ext cx="190195" cy="190195"/>
          </a:xfrm>
          <a:prstGeom prst="rect">
            <a:avLst/>
          </a:prstGeom>
        </p:spPr>
      </p:pic>
      <p:sp>
        <p:nvSpPr>
          <p:cNvPr id="12" name="Text 8"/>
          <p:cNvSpPr txBox="1"/>
          <p:nvPr/>
        </p:nvSpPr>
        <p:spPr>
          <a:xfrm>
            <a:off x="2050999" y="5853074"/>
            <a:ext cx="562356"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Power BI</a:t>
            </a:r>
            <a:endParaRPr lang="en-US" sz="900" dirty="0"/>
          </a:p>
        </p:txBody>
      </p:sp>
      <p:sp>
        <p:nvSpPr>
          <p:cNvPr id="13" name="Shape 9"/>
          <p:cNvSpPr/>
          <p:nvPr/>
        </p:nvSpPr>
        <p:spPr>
          <a:xfrm>
            <a:off x="2825496" y="5367528"/>
            <a:ext cx="457200" cy="457200"/>
          </a:xfrm>
          <a:prstGeom prst="roundRect">
            <a:avLst>
              <a:gd name="adj" fmla="val 200000"/>
            </a:avLst>
          </a:prstGeom>
          <a:solidFill>
            <a:srgbClr val="5C8DB8"/>
          </a:solidFill>
          <a:ln/>
        </p:spPr>
        <p:txBody>
          <a:bodyPr/>
          <a:lstStyle/>
          <a:p>
            <a:endParaRPr lang="ja-JP" altLang="en-US"/>
          </a:p>
        </p:txBody>
      </p:sp>
      <p:pic>
        <p:nvPicPr>
          <p:cNvPr id="14" name="Image 2" descr="preencoded.png"/>
          <p:cNvPicPr>
            <a:picLocks noChangeAspect="1"/>
          </p:cNvPicPr>
          <p:nvPr/>
        </p:nvPicPr>
        <p:blipFill>
          <a:blip r:embed="rId5"/>
          <a:srcRect/>
          <a:stretch/>
        </p:blipFill>
        <p:spPr>
          <a:xfrm>
            <a:off x="2958998" y="5501030"/>
            <a:ext cx="190195" cy="190195"/>
          </a:xfrm>
          <a:prstGeom prst="rect">
            <a:avLst/>
          </a:prstGeom>
        </p:spPr>
      </p:pic>
      <p:sp>
        <p:nvSpPr>
          <p:cNvPr id="15" name="Text 10"/>
          <p:cNvSpPr txBox="1"/>
          <p:nvPr/>
        </p:nvSpPr>
        <p:spPr>
          <a:xfrm>
            <a:off x="2843784" y="5853074"/>
            <a:ext cx="514807"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Tableau</a:t>
            </a:r>
            <a:endParaRPr lang="en-US" sz="900" dirty="0"/>
          </a:p>
        </p:txBody>
      </p:sp>
      <p:sp>
        <p:nvSpPr>
          <p:cNvPr id="16" name="Shape 11"/>
          <p:cNvSpPr/>
          <p:nvPr/>
        </p:nvSpPr>
        <p:spPr>
          <a:xfrm>
            <a:off x="3588106" y="5367528"/>
            <a:ext cx="457200" cy="457200"/>
          </a:xfrm>
          <a:prstGeom prst="roundRect">
            <a:avLst>
              <a:gd name="adj" fmla="val 200000"/>
            </a:avLst>
          </a:prstGeom>
          <a:solidFill>
            <a:srgbClr val="4285F4"/>
          </a:solidFill>
          <a:ln/>
        </p:spPr>
        <p:txBody>
          <a:bodyPr/>
          <a:lstStyle/>
          <a:p>
            <a:endParaRPr lang="ja-JP" altLang="en-US"/>
          </a:p>
        </p:txBody>
      </p:sp>
      <p:pic>
        <p:nvPicPr>
          <p:cNvPr id="17" name="Image 3" descr="preencoded.png"/>
          <p:cNvPicPr>
            <a:picLocks noChangeAspect="1"/>
          </p:cNvPicPr>
          <p:nvPr/>
        </p:nvPicPr>
        <p:blipFill>
          <a:blip r:embed="rId6"/>
          <a:srcRect/>
          <a:stretch/>
        </p:blipFill>
        <p:spPr>
          <a:xfrm>
            <a:off x="3720694" y="5501030"/>
            <a:ext cx="190195" cy="190195"/>
          </a:xfrm>
          <a:prstGeom prst="rect">
            <a:avLst/>
          </a:prstGeom>
        </p:spPr>
      </p:pic>
      <p:sp>
        <p:nvSpPr>
          <p:cNvPr id="18" name="Text 12"/>
          <p:cNvSpPr txBox="1"/>
          <p:nvPr/>
        </p:nvSpPr>
        <p:spPr>
          <a:xfrm>
            <a:off x="3632911" y="5853074"/>
            <a:ext cx="457200"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Looker</a:t>
            </a:r>
            <a:endParaRPr lang="en-US" sz="900" dirty="0"/>
          </a:p>
        </p:txBody>
      </p:sp>
      <p:sp>
        <p:nvSpPr>
          <p:cNvPr id="19" name="Text 13"/>
          <p:cNvSpPr txBox="1"/>
          <p:nvPr/>
        </p:nvSpPr>
        <p:spPr>
          <a:xfrm>
            <a:off x="6476695" y="800100"/>
            <a:ext cx="4482389"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BI・アナリティクスワークロード</a:t>
            </a:r>
            <a:endParaRPr lang="en-US" sz="2200" dirty="0"/>
          </a:p>
        </p:txBody>
      </p:sp>
      <p:sp>
        <p:nvSpPr>
          <p:cNvPr id="20" name="Shape 14"/>
          <p:cNvSpPr/>
          <p:nvPr/>
        </p:nvSpPr>
        <p:spPr>
          <a:xfrm>
            <a:off x="6476695" y="1410005"/>
            <a:ext cx="609905" cy="38405"/>
          </a:xfrm>
          <a:prstGeom prst="rect">
            <a:avLst/>
          </a:prstGeom>
          <a:solidFill>
            <a:srgbClr val="FF8A00"/>
          </a:solidFill>
          <a:ln/>
        </p:spPr>
        <p:txBody>
          <a:bodyPr/>
          <a:lstStyle/>
          <a:p>
            <a:endParaRPr lang="ja-JP" altLang="en-US"/>
          </a:p>
        </p:txBody>
      </p:sp>
      <p:sp>
        <p:nvSpPr>
          <p:cNvPr id="21" name="Text 15"/>
          <p:cNvSpPr txBox="1"/>
          <p:nvPr/>
        </p:nvSpPr>
        <p:spPr>
          <a:xfrm>
            <a:off x="6476695" y="1676095"/>
            <a:ext cx="5448910"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DatabricksのBI・アナリティクスワークロードは、SQLウェアハウスと主要なBIツールとの統合により、エンタープライズグレードの分析環境を提供します。Unity Catalogによる統一ガバナンスを基盤にして、データレイクハウス上のデータを直接可視化・分析できます。</a:t>
            </a:r>
            <a:endParaRPr lang="en-US" sz="1200" dirty="0"/>
          </a:p>
        </p:txBody>
      </p:sp>
      <p:sp>
        <p:nvSpPr>
          <p:cNvPr id="22" name="Text 16"/>
          <p:cNvSpPr txBox="1"/>
          <p:nvPr/>
        </p:nvSpPr>
        <p:spPr>
          <a:xfrm>
            <a:off x="6705295" y="27432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 SQL：高性能なSQLウェアハウス機能で、複雑なクエリも高速実行</a:t>
            </a:r>
            <a:endParaRPr lang="en-US" sz="1200" dirty="0"/>
          </a:p>
        </p:txBody>
      </p:sp>
      <p:sp>
        <p:nvSpPr>
          <p:cNvPr id="23" name="Text 17"/>
          <p:cNvSpPr txBox="1"/>
          <p:nvPr/>
        </p:nvSpPr>
        <p:spPr>
          <a:xfrm>
            <a:off x="6705295" y="33147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ダッシュボードと可視化：内蔵のダッシュボード機能と外部BIツール連携による柔軟な可視化</a:t>
            </a:r>
            <a:endParaRPr lang="en-US" sz="1200" dirty="0"/>
          </a:p>
        </p:txBody>
      </p:sp>
      <p:sp>
        <p:nvSpPr>
          <p:cNvPr id="24" name="Text 18"/>
          <p:cNvSpPr txBox="1"/>
          <p:nvPr/>
        </p:nvSpPr>
        <p:spPr>
          <a:xfrm>
            <a:off x="6705295" y="3886200"/>
            <a:ext cx="517276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Catalogセマンティクス：統一されたメトリクス定義と意味づけで一貫したレポーティング</a:t>
            </a:r>
            <a:endParaRPr lang="en-US" sz="1200" dirty="0"/>
          </a:p>
        </p:txBody>
      </p:sp>
      <p:sp>
        <p:nvSpPr>
          <p:cNvPr id="25" name="Text 19"/>
          <p:cNvSpPr txBox="1"/>
          <p:nvPr/>
        </p:nvSpPr>
        <p:spPr>
          <a:xfrm>
            <a:off x="6705295" y="44577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エンドツーエンドのガバナンス：データ品質、セキュリティ、系統追跡が組み込まれた環境</a:t>
            </a:r>
            <a:endParaRPr lang="en-US" sz="1200" dirty="0"/>
          </a:p>
        </p:txBody>
      </p:sp>
      <p:sp>
        <p:nvSpPr>
          <p:cNvPr id="26" name="Shape 20"/>
          <p:cNvSpPr/>
          <p:nvPr/>
        </p:nvSpPr>
        <p:spPr>
          <a:xfrm>
            <a:off x="6476695" y="5067605"/>
            <a:ext cx="5333695" cy="1447495"/>
          </a:xfrm>
          <a:prstGeom prst="roundRect">
            <a:avLst>
              <a:gd name="adj" fmla="val 3325"/>
            </a:avLst>
          </a:prstGeom>
          <a:solidFill>
            <a:srgbClr val="E7EFF8"/>
          </a:solidFill>
          <a:ln/>
        </p:spPr>
        <p:txBody>
          <a:bodyPr/>
          <a:lstStyle/>
          <a:p>
            <a:endParaRPr lang="ja-JP" altLang="en-US"/>
          </a:p>
        </p:txBody>
      </p:sp>
      <p:sp>
        <p:nvSpPr>
          <p:cNvPr id="27" name="Text 21"/>
          <p:cNvSpPr txBox="1"/>
          <p:nvPr/>
        </p:nvSpPr>
        <p:spPr>
          <a:xfrm>
            <a:off x="6629400" y="5219395"/>
            <a:ext cx="13240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主なユースケース</a:t>
            </a:r>
            <a:endParaRPr lang="en-US" sz="1200" dirty="0"/>
          </a:p>
        </p:txBody>
      </p:sp>
      <p:pic>
        <p:nvPicPr>
          <p:cNvPr id="28" name="Image 4" descr="preencoded.png"/>
          <p:cNvPicPr>
            <a:picLocks noChangeAspect="1"/>
          </p:cNvPicPr>
          <p:nvPr/>
        </p:nvPicPr>
        <p:blipFill>
          <a:blip r:embed="rId7"/>
          <a:srcRect/>
          <a:stretch/>
        </p:blipFill>
        <p:spPr>
          <a:xfrm>
            <a:off x="6629400" y="5562295"/>
            <a:ext cx="152705" cy="152705"/>
          </a:xfrm>
          <a:prstGeom prst="rect">
            <a:avLst/>
          </a:prstGeom>
        </p:spPr>
      </p:pic>
      <p:sp>
        <p:nvSpPr>
          <p:cNvPr id="29" name="Text 22"/>
          <p:cNvSpPr txBox="1"/>
          <p:nvPr/>
        </p:nvSpPr>
        <p:spPr>
          <a:xfrm>
            <a:off x="6858000" y="5524805"/>
            <a:ext cx="22384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セルフサービスアナリティクス</a:t>
            </a:r>
            <a:endParaRPr lang="en-US" sz="1200" dirty="0"/>
          </a:p>
        </p:txBody>
      </p:sp>
      <p:pic>
        <p:nvPicPr>
          <p:cNvPr id="30" name="Image 5" descr="preencoded.png"/>
          <p:cNvPicPr>
            <a:picLocks noChangeAspect="1"/>
          </p:cNvPicPr>
          <p:nvPr/>
        </p:nvPicPr>
        <p:blipFill>
          <a:blip r:embed="rId8"/>
          <a:srcRect/>
          <a:stretch/>
        </p:blipFill>
        <p:spPr>
          <a:xfrm>
            <a:off x="9219895" y="5562295"/>
            <a:ext cx="152705" cy="152705"/>
          </a:xfrm>
          <a:prstGeom prst="rect">
            <a:avLst/>
          </a:prstGeom>
        </p:spPr>
      </p:pic>
      <p:sp>
        <p:nvSpPr>
          <p:cNvPr id="31" name="Text 23"/>
          <p:cNvSpPr txBox="1"/>
          <p:nvPr/>
        </p:nvSpPr>
        <p:spPr>
          <a:xfrm>
            <a:off x="9448495" y="5524805"/>
            <a:ext cx="20958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リアルタイムダッシュボード</a:t>
            </a:r>
            <a:endParaRPr lang="en-US" sz="1200" dirty="0"/>
          </a:p>
        </p:txBody>
      </p:sp>
      <p:pic>
        <p:nvPicPr>
          <p:cNvPr id="32" name="Image 6" descr="preencoded.png"/>
          <p:cNvPicPr>
            <a:picLocks noChangeAspect="1"/>
          </p:cNvPicPr>
          <p:nvPr/>
        </p:nvPicPr>
        <p:blipFill>
          <a:blip r:embed="rId9"/>
          <a:srcRect/>
          <a:stretch/>
        </p:blipFill>
        <p:spPr>
          <a:xfrm>
            <a:off x="6629400" y="6057900"/>
            <a:ext cx="152705" cy="152705"/>
          </a:xfrm>
          <a:prstGeom prst="rect">
            <a:avLst/>
          </a:prstGeom>
        </p:spPr>
      </p:pic>
      <p:sp>
        <p:nvSpPr>
          <p:cNvPr id="33" name="Text 24"/>
          <p:cNvSpPr txBox="1"/>
          <p:nvPr/>
        </p:nvSpPr>
        <p:spPr>
          <a:xfrm>
            <a:off x="6858000" y="6019495"/>
            <a:ext cx="13432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データ探索と分析</a:t>
            </a:r>
            <a:endParaRPr lang="en-US" sz="1200" dirty="0"/>
          </a:p>
        </p:txBody>
      </p:sp>
      <p:pic>
        <p:nvPicPr>
          <p:cNvPr id="34" name="Image 7" descr="preencoded.png"/>
          <p:cNvPicPr>
            <a:picLocks noChangeAspect="1"/>
          </p:cNvPicPr>
          <p:nvPr/>
        </p:nvPicPr>
        <p:blipFill>
          <a:blip r:embed="rId10"/>
          <a:srcRect t="-43" b="-43"/>
          <a:stretch/>
        </p:blipFill>
        <p:spPr>
          <a:xfrm>
            <a:off x="9219895" y="6057900"/>
            <a:ext cx="133502" cy="152705"/>
          </a:xfrm>
          <a:prstGeom prst="rect">
            <a:avLst/>
          </a:prstGeom>
        </p:spPr>
      </p:pic>
      <p:sp>
        <p:nvSpPr>
          <p:cNvPr id="35" name="Text 25"/>
          <p:cNvSpPr txBox="1"/>
          <p:nvPr/>
        </p:nvSpPr>
        <p:spPr>
          <a:xfrm>
            <a:off x="9430207" y="5905195"/>
            <a:ext cx="22293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エンタープライズレポーティング</a:t>
            </a:r>
            <a:endParaRPr lang="en-US" sz="1200" dirty="0"/>
          </a:p>
        </p:txBody>
      </p:sp>
      <p:pic>
        <p:nvPicPr>
          <p:cNvPr id="36" name="Image 8" descr="preencoded.png"/>
          <p:cNvPicPr>
            <a:picLocks noChangeAspect="1"/>
          </p:cNvPicPr>
          <p:nvPr/>
        </p:nvPicPr>
        <p:blipFill>
          <a:blip r:embed="rId11"/>
          <a:srcRect/>
          <a:stretch/>
        </p:blipFill>
        <p:spPr>
          <a:xfrm>
            <a:off x="6476695" y="6543446"/>
            <a:ext cx="133502" cy="133502"/>
          </a:xfrm>
          <a:prstGeom prst="rect">
            <a:avLst/>
          </a:prstGeom>
        </p:spPr>
      </p:pic>
      <p:sp>
        <p:nvSpPr>
          <p:cNvPr id="37" name="Text 26"/>
          <p:cNvSpPr txBox="1"/>
          <p:nvPr/>
        </p:nvSpPr>
        <p:spPr>
          <a:xfrm>
            <a:off x="6648602" y="6515100"/>
            <a:ext cx="27770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詳細はDatabricks SQLのドキュメントを参照</a:t>
            </a:r>
            <a:endParaRPr lang="en-US" sz="1000" dirty="0"/>
          </a:p>
        </p:txBody>
      </p:sp>
      <p:sp>
        <p:nvSpPr>
          <p:cNvPr id="38" name="Text 2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45 / 55</a:t>
            </a:r>
            <a:endParaRPr lang="en-US" sz="900" dirty="0"/>
          </a:p>
        </p:txBody>
      </p:sp>
      <p:pic>
        <p:nvPicPr>
          <p:cNvPr id="7172" name="Picture 4" descr="A Workflow publishing data to PowerBI">
            <a:extLst>
              <a:ext uri="{FF2B5EF4-FFF2-40B4-BE49-F238E27FC236}">
                <a16:creationId xmlns:a16="http://schemas.microsoft.com/office/drawing/2014/main" id="{A68E5375-010B-2BCA-0685-CACF9B0BF8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036" y="1910429"/>
            <a:ext cx="4439318" cy="2323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0440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データエンジニアリングワークロード</a:t>
            </a:r>
            <a:endParaRPr lang="en-US" sz="1300" dirty="0"/>
          </a:p>
        </p:txBody>
      </p:sp>
      <p:sp>
        <p:nvSpPr>
          <p:cNvPr id="5" name="Shape 3"/>
          <p:cNvSpPr/>
          <p:nvPr/>
        </p:nvSpPr>
        <p:spPr>
          <a:xfrm>
            <a:off x="647395" y="1239012"/>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ae40941355cb6845d96558495f20f2b7.png"/>
          <p:cNvPicPr>
            <a:picLocks noChangeAspect="1"/>
          </p:cNvPicPr>
          <p:nvPr/>
        </p:nvPicPr>
        <p:blipFill>
          <a:blip r:embed="rId3"/>
          <a:srcRect l="20" r="20"/>
          <a:stretch/>
        </p:blipFill>
        <p:spPr>
          <a:xfrm>
            <a:off x="800100" y="1390802"/>
            <a:ext cx="4496105" cy="2438705"/>
          </a:xfrm>
          <a:prstGeom prst="rect">
            <a:avLst/>
          </a:prstGeom>
        </p:spPr>
      </p:pic>
      <p:sp>
        <p:nvSpPr>
          <p:cNvPr id="7" name="Text 4"/>
          <p:cNvSpPr txBox="1"/>
          <p:nvPr/>
        </p:nvSpPr>
        <p:spPr>
          <a:xfrm>
            <a:off x="1384402" y="3981298"/>
            <a:ext cx="3434486"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Databricksデータエンジニアリングパイプライン概要図</a:t>
            </a:r>
            <a:endParaRPr lang="en-US" sz="1000" dirty="0"/>
          </a:p>
        </p:txBody>
      </p:sp>
      <p:sp>
        <p:nvSpPr>
          <p:cNvPr id="8" name="Text 5"/>
          <p:cNvSpPr txBox="1"/>
          <p:nvPr/>
        </p:nvSpPr>
        <p:spPr>
          <a:xfrm>
            <a:off x="1559052" y="4199839"/>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199839"/>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4818888"/>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18918" y="4952390"/>
            <a:ext cx="237744" cy="190195"/>
          </a:xfrm>
          <a:prstGeom prst="rect">
            <a:avLst/>
          </a:prstGeom>
        </p:spPr>
      </p:pic>
      <p:sp>
        <p:nvSpPr>
          <p:cNvPr id="12" name="Shape 8"/>
          <p:cNvSpPr/>
          <p:nvPr/>
        </p:nvSpPr>
        <p:spPr>
          <a:xfrm>
            <a:off x="2819095" y="4818888"/>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52598" y="4952390"/>
            <a:ext cx="190195" cy="190195"/>
          </a:xfrm>
          <a:prstGeom prst="rect">
            <a:avLst/>
          </a:prstGeom>
        </p:spPr>
      </p:pic>
      <p:sp>
        <p:nvSpPr>
          <p:cNvPr id="14" name="Shape 9"/>
          <p:cNvSpPr/>
          <p:nvPr/>
        </p:nvSpPr>
        <p:spPr>
          <a:xfrm>
            <a:off x="3429000" y="4818888"/>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l="-1648" r="-1648"/>
          <a:stretch/>
        </p:blipFill>
        <p:spPr>
          <a:xfrm>
            <a:off x="3571646" y="4952390"/>
            <a:ext cx="171907" cy="190195"/>
          </a:xfrm>
          <a:prstGeom prst="rect">
            <a:avLst/>
          </a:prstGeom>
        </p:spPr>
      </p:pic>
      <p:sp>
        <p:nvSpPr>
          <p:cNvPr id="16" name="Text 10"/>
          <p:cNvSpPr txBox="1"/>
          <p:nvPr/>
        </p:nvSpPr>
        <p:spPr>
          <a:xfrm>
            <a:off x="6476695" y="800100"/>
            <a:ext cx="4500677"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データエンジニアリングの最適化</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プラットフォームは、高度なETL/ELTプロセスを設計・開発・運用するための強力な基盤を提供します。従来のデータエンジニアリングプロセスを自動化・最適化し、高速で安定したデータパイプラインを実現します。</a:t>
            </a:r>
            <a:endParaRPr lang="en-US" sz="1200" dirty="0"/>
          </a:p>
        </p:txBody>
      </p:sp>
      <p:sp>
        <p:nvSpPr>
          <p:cNvPr id="19" name="Text 13"/>
          <p:cNvSpPr txBox="1"/>
          <p:nvPr/>
        </p:nvSpPr>
        <p:spPr>
          <a:xfrm>
            <a:off x="6705295" y="2514600"/>
            <a:ext cx="50200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Lakeflow宣言型パイプライン：コードを減らしメンテナンス性を高めるSQL/Python宣言型ETL</a:t>
            </a:r>
            <a:endParaRPr lang="en-US" sz="1200" dirty="0"/>
          </a:p>
        </p:txBody>
      </p:sp>
      <p:sp>
        <p:nvSpPr>
          <p:cNvPr id="20" name="Text 14"/>
          <p:cNvSpPr txBox="1"/>
          <p:nvPr/>
        </p:nvSpPr>
        <p:spPr>
          <a:xfrm>
            <a:off x="6705295" y="3086100"/>
            <a:ext cx="47823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 Loader：クラウドストレージからの増分データ取込みを自動化</a:t>
            </a:r>
            <a:endParaRPr lang="en-US" sz="1200" dirty="0"/>
          </a:p>
        </p:txBody>
      </p:sp>
      <p:sp>
        <p:nvSpPr>
          <p:cNvPr id="21" name="Text 15"/>
          <p:cNvSpPr txBox="1"/>
          <p:nvPr/>
        </p:nvSpPr>
        <p:spPr>
          <a:xfrm>
            <a:off x="6705295" y="3429000"/>
            <a:ext cx="49341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Lakeflow Connect：SaaSアプリやデータベースからのノーコード連携</a:t>
            </a:r>
            <a:endParaRPr lang="en-US" sz="1200" dirty="0"/>
          </a:p>
        </p:txBody>
      </p:sp>
      <p:sp>
        <p:nvSpPr>
          <p:cNvPr id="22" name="Text 16"/>
          <p:cNvSpPr txBox="1"/>
          <p:nvPr/>
        </p:nvSpPr>
        <p:spPr>
          <a:xfrm>
            <a:off x="6705295" y="3771900"/>
            <a:ext cx="50008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メダリオンアーキテクチャ：Bronze→Silver→Goldの階層的データ処理</a:t>
            </a:r>
            <a:endParaRPr lang="en-US" sz="1200" dirty="0"/>
          </a:p>
        </p:txBody>
      </p:sp>
      <p:sp>
        <p:nvSpPr>
          <p:cNvPr id="23" name="Shape 17"/>
          <p:cNvSpPr/>
          <p:nvPr/>
        </p:nvSpPr>
        <p:spPr>
          <a:xfrm>
            <a:off x="6476695" y="4153205"/>
            <a:ext cx="5333695" cy="1333195"/>
          </a:xfrm>
          <a:prstGeom prst="roundRect">
            <a:avLst>
              <a:gd name="adj" fmla="val 3919"/>
            </a:avLst>
          </a:prstGeom>
          <a:solidFill>
            <a:srgbClr val="E7EFF8"/>
          </a:solidFill>
          <a:ln/>
        </p:spPr>
        <p:txBody>
          <a:bodyPr/>
          <a:lstStyle/>
          <a:p>
            <a:endParaRPr lang="ja-JP" altLang="en-US"/>
          </a:p>
        </p:txBody>
      </p:sp>
      <p:sp>
        <p:nvSpPr>
          <p:cNvPr id="24" name="Text 18"/>
          <p:cNvSpPr txBox="1"/>
          <p:nvPr/>
        </p:nvSpPr>
        <p:spPr>
          <a:xfrm>
            <a:off x="6629400" y="4304995"/>
            <a:ext cx="1495958"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主要な機能と効率化</a:t>
            </a:r>
            <a:endParaRPr lang="en-US" sz="1200" dirty="0"/>
          </a:p>
        </p:txBody>
      </p:sp>
      <p:pic>
        <p:nvPicPr>
          <p:cNvPr id="25" name="Image 4" descr="preencoded.png"/>
          <p:cNvPicPr>
            <a:picLocks noChangeAspect="1"/>
          </p:cNvPicPr>
          <p:nvPr/>
        </p:nvPicPr>
        <p:blipFill>
          <a:blip r:embed="rId8"/>
          <a:srcRect/>
          <a:stretch/>
        </p:blipFill>
        <p:spPr>
          <a:xfrm>
            <a:off x="6629400" y="4638751"/>
            <a:ext cx="133502" cy="133502"/>
          </a:xfrm>
          <a:prstGeom prst="rect">
            <a:avLst/>
          </a:prstGeom>
        </p:spPr>
      </p:pic>
      <p:sp>
        <p:nvSpPr>
          <p:cNvPr id="26" name="Text 19"/>
          <p:cNvSpPr txBox="1"/>
          <p:nvPr/>
        </p:nvSpPr>
        <p:spPr>
          <a:xfrm>
            <a:off x="6838798" y="4610405"/>
            <a:ext cx="1834286"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データ品質チェックの自動化</a:t>
            </a:r>
            <a:endParaRPr lang="en-US" sz="1000" dirty="0"/>
          </a:p>
        </p:txBody>
      </p:sp>
      <p:pic>
        <p:nvPicPr>
          <p:cNvPr id="27" name="Image 5" descr="preencoded.png"/>
          <p:cNvPicPr>
            <a:picLocks noChangeAspect="1"/>
          </p:cNvPicPr>
          <p:nvPr/>
        </p:nvPicPr>
        <p:blipFill>
          <a:blip r:embed="rId8"/>
          <a:srcRect/>
          <a:stretch/>
        </p:blipFill>
        <p:spPr>
          <a:xfrm>
            <a:off x="9182405" y="4638751"/>
            <a:ext cx="133502" cy="133502"/>
          </a:xfrm>
          <a:prstGeom prst="rect">
            <a:avLst/>
          </a:prstGeom>
        </p:spPr>
      </p:pic>
      <p:sp>
        <p:nvSpPr>
          <p:cNvPr id="28" name="Text 20"/>
          <p:cNvSpPr txBox="1"/>
          <p:nvPr/>
        </p:nvSpPr>
        <p:spPr>
          <a:xfrm>
            <a:off x="9391802" y="4610405"/>
            <a:ext cx="1700784"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スケーラブルなバッチ処理</a:t>
            </a:r>
            <a:endParaRPr lang="en-US" sz="1000" dirty="0"/>
          </a:p>
        </p:txBody>
      </p:sp>
      <p:pic>
        <p:nvPicPr>
          <p:cNvPr id="29" name="Image 6" descr="preencoded.png"/>
          <p:cNvPicPr>
            <a:picLocks noChangeAspect="1"/>
          </p:cNvPicPr>
          <p:nvPr/>
        </p:nvPicPr>
        <p:blipFill>
          <a:blip r:embed="rId8"/>
          <a:srcRect/>
          <a:stretch/>
        </p:blipFill>
        <p:spPr>
          <a:xfrm>
            <a:off x="6629400" y="4905756"/>
            <a:ext cx="133502" cy="133502"/>
          </a:xfrm>
          <a:prstGeom prst="rect">
            <a:avLst/>
          </a:prstGeom>
        </p:spPr>
      </p:pic>
      <p:sp>
        <p:nvSpPr>
          <p:cNvPr id="30" name="Text 21"/>
          <p:cNvSpPr txBox="1"/>
          <p:nvPr/>
        </p:nvSpPr>
        <p:spPr>
          <a:xfrm>
            <a:off x="6838798" y="4876495"/>
            <a:ext cx="1967789"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マルチタスクワークフロー制御</a:t>
            </a:r>
            <a:endParaRPr lang="en-US" sz="1000" dirty="0"/>
          </a:p>
        </p:txBody>
      </p:sp>
      <p:pic>
        <p:nvPicPr>
          <p:cNvPr id="31" name="Image 7" descr="preencoded.png"/>
          <p:cNvPicPr>
            <a:picLocks noChangeAspect="1"/>
          </p:cNvPicPr>
          <p:nvPr/>
        </p:nvPicPr>
        <p:blipFill>
          <a:blip r:embed="rId8"/>
          <a:srcRect/>
          <a:stretch/>
        </p:blipFill>
        <p:spPr>
          <a:xfrm>
            <a:off x="9182405" y="4905756"/>
            <a:ext cx="133502" cy="133502"/>
          </a:xfrm>
          <a:prstGeom prst="rect">
            <a:avLst/>
          </a:prstGeom>
        </p:spPr>
      </p:pic>
      <p:sp>
        <p:nvSpPr>
          <p:cNvPr id="32" name="Text 22"/>
          <p:cNvSpPr txBox="1"/>
          <p:nvPr/>
        </p:nvSpPr>
        <p:spPr>
          <a:xfrm>
            <a:off x="9391802" y="4876495"/>
            <a:ext cx="1824228"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メタデータ・リネージュ統合</a:t>
            </a:r>
            <a:endParaRPr lang="en-US" sz="1000" dirty="0"/>
          </a:p>
        </p:txBody>
      </p:sp>
      <p:pic>
        <p:nvPicPr>
          <p:cNvPr id="33" name="Image 8" descr="preencoded.png"/>
          <p:cNvPicPr>
            <a:picLocks noChangeAspect="1"/>
          </p:cNvPicPr>
          <p:nvPr/>
        </p:nvPicPr>
        <p:blipFill>
          <a:blip r:embed="rId8"/>
          <a:srcRect/>
          <a:stretch/>
        </p:blipFill>
        <p:spPr>
          <a:xfrm>
            <a:off x="6629400" y="5171846"/>
            <a:ext cx="133502" cy="133502"/>
          </a:xfrm>
          <a:prstGeom prst="rect">
            <a:avLst/>
          </a:prstGeom>
        </p:spPr>
      </p:pic>
      <p:sp>
        <p:nvSpPr>
          <p:cNvPr id="34" name="Text 23"/>
          <p:cNvSpPr txBox="1"/>
          <p:nvPr/>
        </p:nvSpPr>
        <p:spPr>
          <a:xfrm>
            <a:off x="6838798" y="5143500"/>
            <a:ext cx="1567282"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ジョブスケジューリング</a:t>
            </a:r>
            <a:endParaRPr lang="en-US" sz="1000" dirty="0"/>
          </a:p>
        </p:txBody>
      </p:sp>
      <p:pic>
        <p:nvPicPr>
          <p:cNvPr id="35" name="Image 9" descr="preencoded.png"/>
          <p:cNvPicPr>
            <a:picLocks noChangeAspect="1"/>
          </p:cNvPicPr>
          <p:nvPr/>
        </p:nvPicPr>
        <p:blipFill>
          <a:blip r:embed="rId8"/>
          <a:srcRect/>
          <a:stretch/>
        </p:blipFill>
        <p:spPr>
          <a:xfrm>
            <a:off x="9182405" y="5171846"/>
            <a:ext cx="133502" cy="133502"/>
          </a:xfrm>
          <a:prstGeom prst="rect">
            <a:avLst/>
          </a:prstGeom>
        </p:spPr>
      </p:pic>
      <p:sp>
        <p:nvSpPr>
          <p:cNvPr id="36" name="Text 24"/>
          <p:cNvSpPr txBox="1"/>
          <p:nvPr/>
        </p:nvSpPr>
        <p:spPr>
          <a:xfrm>
            <a:off x="9391802" y="5143500"/>
            <a:ext cx="1567282"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統合モニタリング・通知</a:t>
            </a:r>
            <a:endParaRPr lang="en-US" sz="1000" dirty="0"/>
          </a:p>
        </p:txBody>
      </p:sp>
      <p:pic>
        <p:nvPicPr>
          <p:cNvPr id="37" name="Image 10" descr="preencoded.png"/>
          <p:cNvPicPr>
            <a:picLocks noChangeAspect="1"/>
          </p:cNvPicPr>
          <p:nvPr/>
        </p:nvPicPr>
        <p:blipFill>
          <a:blip r:embed="rId9"/>
          <a:srcRect/>
          <a:stretch/>
        </p:blipFill>
        <p:spPr>
          <a:xfrm>
            <a:off x="6476695" y="5514746"/>
            <a:ext cx="133502" cy="133502"/>
          </a:xfrm>
          <a:prstGeom prst="rect">
            <a:avLst/>
          </a:prstGeom>
        </p:spPr>
      </p:pic>
      <p:sp>
        <p:nvSpPr>
          <p:cNvPr id="38" name="Text 25"/>
          <p:cNvSpPr txBox="1"/>
          <p:nvPr/>
        </p:nvSpPr>
        <p:spPr>
          <a:xfrm>
            <a:off x="6648602" y="5486400"/>
            <a:ext cx="360547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ETLクイックスタート - Azure Databricks公式ドキュメント</a:t>
            </a:r>
            <a:endParaRPr lang="en-US" sz="1000" dirty="0"/>
          </a:p>
        </p:txBody>
      </p:sp>
      <p:sp>
        <p:nvSpPr>
          <p:cNvPr id="39" name="Text 26"/>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46 / 55</a:t>
            </a:r>
            <a:endParaRPr lang="en-US" sz="9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Shape 0"/>
          <p:cNvSpPr/>
          <p:nvPr/>
        </p:nvSpPr>
        <p:spPr>
          <a:xfrm>
            <a:off x="0" y="0"/>
            <a:ext cx="12191695" cy="7543800"/>
          </a:xfrm>
          <a:prstGeom prst="rect">
            <a:avLst/>
          </a:prstGeom>
          <a:solidFill>
            <a:srgbClr val="FFFFFF"/>
          </a:solidFill>
          <a:ln/>
        </p:spPr>
        <p:txBody>
          <a:bodyPr/>
          <a:lstStyle/>
          <a:p>
            <a:endParaRPr lang="ja-JP" altLang="en-US" dirty="0"/>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281782"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データサイエンス・MLプロジェクト事例</a:t>
            </a:r>
            <a:endParaRPr lang="en-US" sz="1300" dirty="0"/>
          </a:p>
        </p:txBody>
      </p:sp>
      <p:sp>
        <p:nvSpPr>
          <p:cNvPr id="5" name="Shape 3"/>
          <p:cNvSpPr/>
          <p:nvPr/>
        </p:nvSpPr>
        <p:spPr>
          <a:xfrm>
            <a:off x="647395" y="1469441"/>
            <a:ext cx="4800600" cy="3543300"/>
          </a:xfrm>
          <a:prstGeom prst="roundRect">
            <a:avLst>
              <a:gd name="adj" fmla="val 55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518818" y="4474159"/>
            <a:ext cx="31583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Databricksでのデータサイエンスワークフロー事例</a:t>
            </a:r>
            <a:endParaRPr lang="en-US" sz="1000" dirty="0"/>
          </a:p>
        </p:txBody>
      </p:sp>
      <p:sp>
        <p:nvSpPr>
          <p:cNvPr id="8" name="Text 5"/>
          <p:cNvSpPr txBox="1"/>
          <p:nvPr/>
        </p:nvSpPr>
        <p:spPr>
          <a:xfrm>
            <a:off x="1518828" y="4693615"/>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38809" y="4693615"/>
            <a:ext cx="2742285" cy="162763"/>
          </a:xfrm>
          <a:prstGeom prst="rect">
            <a:avLst/>
          </a:prstGeom>
          <a:noFill/>
          <a:ln/>
        </p:spPr>
        <p:txBody>
          <a:bodyPr wrap="square" lIns="0" tIns="0" rIns="0" bIns="0" rtlCol="0" anchor="ctr"/>
          <a:lstStyle/>
          <a:p>
            <a:pPr algn="ctr"/>
            <a:r>
              <a:rPr lang="en-US" altLang="ja-JP" sz="900" dirty="0">
                <a:solidFill>
                  <a:srgbClr val="2563EB"/>
                </a:solidFill>
                <a:latin typeface="Noto Sans JP" pitchFamily="34" charset="0"/>
                <a:ea typeface="Noto Sans JP" pitchFamily="34" charset="-122"/>
                <a:cs typeface="Noto Sans JP" pitchFamily="34" charset="-120"/>
                <a:hlinkClick r:id="rId3"/>
              </a:rPr>
              <a:t>Microsoft Learn - Azure </a:t>
            </a:r>
            <a:r>
              <a:rPr lang="en-US" altLang="ja-JP" sz="900" dirty="0" err="1">
                <a:solidFill>
                  <a:srgbClr val="2563EB"/>
                </a:solidFill>
                <a:latin typeface="Noto Sans JP" pitchFamily="34" charset="0"/>
                <a:ea typeface="Noto Sans JP" pitchFamily="34" charset="-122"/>
                <a:cs typeface="Noto Sans JP" pitchFamily="34" charset="-120"/>
                <a:hlinkClick r:id="rId3"/>
              </a:rPr>
              <a:t>Databricks公式ドキュメント</a:t>
            </a:r>
            <a:endParaRPr lang="en-US" altLang="ja-JP" sz="900" dirty="0"/>
          </a:p>
        </p:txBody>
      </p:sp>
      <p:sp>
        <p:nvSpPr>
          <p:cNvPr id="10" name="Shape 7"/>
          <p:cNvSpPr/>
          <p:nvPr/>
        </p:nvSpPr>
        <p:spPr>
          <a:xfrm>
            <a:off x="381305" y="5312664"/>
            <a:ext cx="1733702" cy="571500"/>
          </a:xfrm>
          <a:prstGeom prst="roundRect">
            <a:avLst>
              <a:gd name="adj" fmla="val 16000"/>
            </a:avLst>
          </a:prstGeom>
          <a:solidFill>
            <a:srgbClr val="E7EFF8"/>
          </a:solidFill>
          <a:ln/>
        </p:spPr>
        <p:txBody>
          <a:bodyPr/>
          <a:lstStyle/>
          <a:p>
            <a:endParaRPr lang="ja-JP" altLang="en-US"/>
          </a:p>
        </p:txBody>
      </p:sp>
      <p:pic>
        <p:nvPicPr>
          <p:cNvPr id="11" name="Image 1" descr="preencoded.png"/>
          <p:cNvPicPr>
            <a:picLocks noChangeAspect="1"/>
          </p:cNvPicPr>
          <p:nvPr/>
        </p:nvPicPr>
        <p:blipFill>
          <a:blip r:embed="rId4"/>
          <a:srcRect/>
          <a:stretch/>
        </p:blipFill>
        <p:spPr>
          <a:xfrm>
            <a:off x="1130198" y="5388559"/>
            <a:ext cx="228600" cy="228600"/>
          </a:xfrm>
          <a:prstGeom prst="rect">
            <a:avLst/>
          </a:prstGeom>
        </p:spPr>
      </p:pic>
      <p:sp>
        <p:nvSpPr>
          <p:cNvPr id="12" name="Text 8"/>
          <p:cNvSpPr txBox="1"/>
          <p:nvPr/>
        </p:nvSpPr>
        <p:spPr>
          <a:xfrm>
            <a:off x="1015898" y="5645506"/>
            <a:ext cx="5532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需要予測</a:t>
            </a:r>
            <a:endParaRPr lang="en-US" sz="900" dirty="0"/>
          </a:p>
        </p:txBody>
      </p:sp>
      <p:sp>
        <p:nvSpPr>
          <p:cNvPr id="13" name="Shape 9"/>
          <p:cNvSpPr/>
          <p:nvPr/>
        </p:nvSpPr>
        <p:spPr>
          <a:xfrm>
            <a:off x="2184502" y="5312664"/>
            <a:ext cx="1733702" cy="571500"/>
          </a:xfrm>
          <a:prstGeom prst="roundRect">
            <a:avLst>
              <a:gd name="adj" fmla="val 16000"/>
            </a:avLst>
          </a:prstGeom>
          <a:solidFill>
            <a:srgbClr val="E7EFF8"/>
          </a:solidFill>
          <a:ln/>
        </p:spPr>
        <p:txBody>
          <a:bodyPr/>
          <a:lstStyle/>
          <a:p>
            <a:endParaRPr lang="ja-JP" altLang="en-US"/>
          </a:p>
        </p:txBody>
      </p:sp>
      <p:pic>
        <p:nvPicPr>
          <p:cNvPr id="14" name="Image 2" descr="preencoded.png"/>
          <p:cNvPicPr>
            <a:picLocks noChangeAspect="1"/>
          </p:cNvPicPr>
          <p:nvPr/>
        </p:nvPicPr>
        <p:blipFill>
          <a:blip r:embed="rId5"/>
          <a:srcRect l="-80" r="-80"/>
          <a:stretch/>
        </p:blipFill>
        <p:spPr>
          <a:xfrm>
            <a:off x="2905049" y="5388559"/>
            <a:ext cx="286207" cy="228600"/>
          </a:xfrm>
          <a:prstGeom prst="rect">
            <a:avLst/>
          </a:prstGeom>
        </p:spPr>
      </p:pic>
      <p:sp>
        <p:nvSpPr>
          <p:cNvPr id="15" name="Text 10"/>
          <p:cNvSpPr txBox="1"/>
          <p:nvPr/>
        </p:nvSpPr>
        <p:spPr>
          <a:xfrm>
            <a:off x="2420417" y="5645506"/>
            <a:ext cx="1343254"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顧客セグメンテーション</a:t>
            </a:r>
            <a:endParaRPr lang="en-US" sz="900" dirty="0"/>
          </a:p>
        </p:txBody>
      </p:sp>
      <p:sp>
        <p:nvSpPr>
          <p:cNvPr id="16" name="Shape 11"/>
          <p:cNvSpPr/>
          <p:nvPr/>
        </p:nvSpPr>
        <p:spPr>
          <a:xfrm>
            <a:off x="3987698" y="5312664"/>
            <a:ext cx="1733702" cy="571500"/>
          </a:xfrm>
          <a:prstGeom prst="roundRect">
            <a:avLst>
              <a:gd name="adj" fmla="val 16000"/>
            </a:avLst>
          </a:prstGeom>
          <a:solidFill>
            <a:srgbClr val="E7EFF8"/>
          </a:solidFill>
          <a:ln/>
        </p:spPr>
        <p:txBody>
          <a:bodyPr/>
          <a:lstStyle/>
          <a:p>
            <a:endParaRPr lang="ja-JP" altLang="en-US"/>
          </a:p>
        </p:txBody>
      </p:sp>
      <p:pic>
        <p:nvPicPr>
          <p:cNvPr id="17" name="Image 3" descr="preencoded.png"/>
          <p:cNvPicPr>
            <a:picLocks noChangeAspect="1"/>
          </p:cNvPicPr>
          <p:nvPr/>
        </p:nvPicPr>
        <p:blipFill>
          <a:blip r:embed="rId6"/>
          <a:srcRect/>
          <a:stretch/>
        </p:blipFill>
        <p:spPr>
          <a:xfrm>
            <a:off x="4736592" y="5388559"/>
            <a:ext cx="228600" cy="228600"/>
          </a:xfrm>
          <a:prstGeom prst="rect">
            <a:avLst/>
          </a:prstGeom>
        </p:spPr>
      </p:pic>
      <p:sp>
        <p:nvSpPr>
          <p:cNvPr id="18" name="Text 12"/>
          <p:cNvSpPr txBox="1"/>
          <p:nvPr/>
        </p:nvSpPr>
        <p:spPr>
          <a:xfrm>
            <a:off x="4622292" y="5645506"/>
            <a:ext cx="5532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異常検知</a:t>
            </a:r>
            <a:endParaRPr lang="en-US" sz="900" dirty="0"/>
          </a:p>
        </p:txBody>
      </p:sp>
      <p:sp>
        <p:nvSpPr>
          <p:cNvPr id="19" name="Shape 13"/>
          <p:cNvSpPr/>
          <p:nvPr/>
        </p:nvSpPr>
        <p:spPr>
          <a:xfrm>
            <a:off x="381305" y="5960059"/>
            <a:ext cx="1733702" cy="571500"/>
          </a:xfrm>
          <a:prstGeom prst="roundRect">
            <a:avLst>
              <a:gd name="adj" fmla="val 16000"/>
            </a:avLst>
          </a:prstGeom>
          <a:solidFill>
            <a:srgbClr val="E7EFF8"/>
          </a:solidFill>
          <a:ln/>
        </p:spPr>
        <p:txBody>
          <a:bodyPr/>
          <a:lstStyle/>
          <a:p>
            <a:endParaRPr lang="ja-JP" altLang="en-US"/>
          </a:p>
        </p:txBody>
      </p:sp>
      <p:pic>
        <p:nvPicPr>
          <p:cNvPr id="20" name="Image 4" descr="preencoded.png"/>
          <p:cNvPicPr>
            <a:picLocks noChangeAspect="1"/>
          </p:cNvPicPr>
          <p:nvPr/>
        </p:nvPicPr>
        <p:blipFill>
          <a:blip r:embed="rId7"/>
          <a:srcRect/>
          <a:stretch/>
        </p:blipFill>
        <p:spPr>
          <a:xfrm>
            <a:off x="1130198" y="6035954"/>
            <a:ext cx="228600" cy="228600"/>
          </a:xfrm>
          <a:prstGeom prst="rect">
            <a:avLst/>
          </a:prstGeom>
        </p:spPr>
      </p:pic>
      <p:sp>
        <p:nvSpPr>
          <p:cNvPr id="21" name="Text 14"/>
          <p:cNvSpPr txBox="1"/>
          <p:nvPr/>
        </p:nvSpPr>
        <p:spPr>
          <a:xfrm>
            <a:off x="1015898" y="6293815"/>
            <a:ext cx="5532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画像処理</a:t>
            </a:r>
            <a:endParaRPr lang="en-US" sz="900" dirty="0"/>
          </a:p>
        </p:txBody>
      </p:sp>
      <p:sp>
        <p:nvSpPr>
          <p:cNvPr id="22" name="Shape 15"/>
          <p:cNvSpPr/>
          <p:nvPr/>
        </p:nvSpPr>
        <p:spPr>
          <a:xfrm>
            <a:off x="2184502" y="5960059"/>
            <a:ext cx="1733702" cy="571500"/>
          </a:xfrm>
          <a:prstGeom prst="roundRect">
            <a:avLst>
              <a:gd name="adj" fmla="val 16000"/>
            </a:avLst>
          </a:prstGeom>
          <a:solidFill>
            <a:srgbClr val="E7EFF8"/>
          </a:solidFill>
          <a:ln/>
        </p:spPr>
        <p:txBody>
          <a:bodyPr/>
          <a:lstStyle/>
          <a:p>
            <a:endParaRPr lang="ja-JP" altLang="en-US"/>
          </a:p>
        </p:txBody>
      </p:sp>
      <p:pic>
        <p:nvPicPr>
          <p:cNvPr id="23" name="Image 5" descr="preencoded.png"/>
          <p:cNvPicPr>
            <a:picLocks noChangeAspect="1"/>
          </p:cNvPicPr>
          <p:nvPr/>
        </p:nvPicPr>
        <p:blipFill>
          <a:blip r:embed="rId8"/>
          <a:srcRect l="-80" r="-80"/>
          <a:stretch/>
        </p:blipFill>
        <p:spPr>
          <a:xfrm>
            <a:off x="2905049" y="6035954"/>
            <a:ext cx="286207" cy="228600"/>
          </a:xfrm>
          <a:prstGeom prst="rect">
            <a:avLst/>
          </a:prstGeom>
        </p:spPr>
      </p:pic>
      <p:sp>
        <p:nvSpPr>
          <p:cNvPr id="24" name="Text 16"/>
          <p:cNvSpPr txBox="1"/>
          <p:nvPr/>
        </p:nvSpPr>
        <p:spPr>
          <a:xfrm>
            <a:off x="2704795" y="6293815"/>
            <a:ext cx="781812"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自然言語処理</a:t>
            </a:r>
            <a:endParaRPr lang="en-US" sz="900" dirty="0"/>
          </a:p>
        </p:txBody>
      </p:sp>
      <p:sp>
        <p:nvSpPr>
          <p:cNvPr id="25" name="Shape 17"/>
          <p:cNvSpPr/>
          <p:nvPr/>
        </p:nvSpPr>
        <p:spPr>
          <a:xfrm>
            <a:off x="3987698" y="5960059"/>
            <a:ext cx="1733702" cy="571500"/>
          </a:xfrm>
          <a:prstGeom prst="roundRect">
            <a:avLst>
              <a:gd name="adj" fmla="val 16000"/>
            </a:avLst>
          </a:prstGeom>
          <a:solidFill>
            <a:srgbClr val="E7EFF8"/>
          </a:solidFill>
          <a:ln/>
        </p:spPr>
        <p:txBody>
          <a:bodyPr/>
          <a:lstStyle/>
          <a:p>
            <a:endParaRPr lang="ja-JP" altLang="en-US"/>
          </a:p>
        </p:txBody>
      </p:sp>
      <p:pic>
        <p:nvPicPr>
          <p:cNvPr id="26" name="Image 6" descr="preencoded.png"/>
          <p:cNvPicPr>
            <a:picLocks noChangeAspect="1"/>
          </p:cNvPicPr>
          <p:nvPr/>
        </p:nvPicPr>
        <p:blipFill>
          <a:blip r:embed="rId9"/>
          <a:srcRect l="-80" r="-80"/>
          <a:stretch/>
        </p:blipFill>
        <p:spPr>
          <a:xfrm>
            <a:off x="4708246" y="6035954"/>
            <a:ext cx="286207" cy="228600"/>
          </a:xfrm>
          <a:prstGeom prst="rect">
            <a:avLst/>
          </a:prstGeom>
        </p:spPr>
      </p:pic>
      <p:sp>
        <p:nvSpPr>
          <p:cNvPr id="27" name="Text 18"/>
          <p:cNvSpPr txBox="1"/>
          <p:nvPr/>
        </p:nvSpPr>
        <p:spPr>
          <a:xfrm>
            <a:off x="4685386" y="6293815"/>
            <a:ext cx="419710" cy="162763"/>
          </a:xfrm>
          <a:prstGeom prst="rect">
            <a:avLst/>
          </a:prstGeom>
          <a:noFill/>
          <a:ln/>
        </p:spPr>
        <p:txBody>
          <a:bodyPr wrap="square" lIns="0" tIns="0" rIns="0" bIns="0" rtlCol="0" anchor="ctr"/>
          <a:lstStyle/>
          <a:p>
            <a:pPr marL="0" indent="0" algn="ctr">
              <a:buNone/>
            </a:pPr>
            <a:r>
              <a:rPr lang="en-US" sz="900" dirty="0">
                <a:solidFill>
                  <a:srgbClr val="000000"/>
                </a:solidFill>
                <a:latin typeface="Noto Sans JP" pitchFamily="34" charset="0"/>
                <a:ea typeface="Noto Sans JP" pitchFamily="34" charset="-122"/>
                <a:cs typeface="Noto Sans JP" pitchFamily="34" charset="-120"/>
              </a:rPr>
              <a:t>生成AI</a:t>
            </a:r>
            <a:endParaRPr lang="en-US" sz="900" dirty="0"/>
          </a:p>
        </p:txBody>
      </p:sp>
      <p:sp>
        <p:nvSpPr>
          <p:cNvPr id="28" name="Text 19"/>
          <p:cNvSpPr txBox="1"/>
          <p:nvPr/>
        </p:nvSpPr>
        <p:spPr>
          <a:xfrm>
            <a:off x="6476695" y="800100"/>
            <a:ext cx="548182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データサイエンス・MLプロジェクト事例</a:t>
            </a:r>
            <a:endParaRPr lang="en-US" sz="2200" dirty="0"/>
          </a:p>
        </p:txBody>
      </p:sp>
      <p:sp>
        <p:nvSpPr>
          <p:cNvPr id="29" name="Shape 20"/>
          <p:cNvSpPr/>
          <p:nvPr/>
        </p:nvSpPr>
        <p:spPr>
          <a:xfrm>
            <a:off x="6476695" y="1410005"/>
            <a:ext cx="609905" cy="38405"/>
          </a:xfrm>
          <a:prstGeom prst="rect">
            <a:avLst/>
          </a:prstGeom>
          <a:solidFill>
            <a:srgbClr val="FF8A00"/>
          </a:solidFill>
          <a:ln/>
        </p:spPr>
        <p:txBody>
          <a:bodyPr/>
          <a:lstStyle/>
          <a:p>
            <a:endParaRPr lang="ja-JP" altLang="en-US"/>
          </a:p>
        </p:txBody>
      </p:sp>
      <p:sp>
        <p:nvSpPr>
          <p:cNvPr id="30" name="Text 21"/>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Databricksを活用したデータサイエンス・機械学習プロジェクトでは、エンドツーエンドの実装が可能です。実際の業界導入事例と実装パターンを紹介します。</a:t>
            </a:r>
            <a:endParaRPr lang="en-US" sz="1200" dirty="0"/>
          </a:p>
        </p:txBody>
      </p:sp>
      <p:sp>
        <p:nvSpPr>
          <p:cNvPr id="31" name="Text 22"/>
          <p:cNvSpPr txBox="1"/>
          <p:nvPr/>
        </p:nvSpPr>
        <p:spPr>
          <a:xfrm>
            <a:off x="6476695" y="2514600"/>
            <a:ext cx="162946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代表的なユースケース</a:t>
            </a:r>
            <a:endParaRPr lang="en-US" sz="1200" dirty="0"/>
          </a:p>
        </p:txBody>
      </p:sp>
      <p:sp>
        <p:nvSpPr>
          <p:cNvPr id="32" name="Text 23"/>
          <p:cNvSpPr txBox="1"/>
          <p:nvPr/>
        </p:nvSpPr>
        <p:spPr>
          <a:xfrm>
            <a:off x="6705295" y="2819095"/>
            <a:ext cx="45436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需要予測：小売・物流企業での在庫最適化、売上予測モデル実装</a:t>
            </a:r>
            <a:endParaRPr lang="en-US" sz="1200" dirty="0"/>
          </a:p>
        </p:txBody>
      </p:sp>
      <p:sp>
        <p:nvSpPr>
          <p:cNvPr id="33" name="Text 24"/>
          <p:cNvSpPr txBox="1"/>
          <p:nvPr/>
        </p:nvSpPr>
        <p:spPr>
          <a:xfrm>
            <a:off x="6705295" y="3124505"/>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顧客セグメンテーション：金融機関でのリスクスコアリング、購買行動分析</a:t>
            </a:r>
            <a:endParaRPr lang="en-US" sz="1200" dirty="0"/>
          </a:p>
        </p:txBody>
      </p:sp>
      <p:sp>
        <p:nvSpPr>
          <p:cNvPr id="34" name="Text 25"/>
          <p:cNvSpPr txBox="1"/>
          <p:nvPr/>
        </p:nvSpPr>
        <p:spPr>
          <a:xfrm>
            <a:off x="6705295" y="3657600"/>
            <a:ext cx="42199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異常検知：製造業での品質管理、セキュリティ監視システム</a:t>
            </a:r>
            <a:endParaRPr lang="en-US" sz="1200" dirty="0"/>
          </a:p>
        </p:txBody>
      </p:sp>
      <p:sp>
        <p:nvSpPr>
          <p:cNvPr id="35" name="Text 26"/>
          <p:cNvSpPr txBox="1"/>
          <p:nvPr/>
        </p:nvSpPr>
        <p:spPr>
          <a:xfrm>
            <a:off x="6705295" y="3962095"/>
            <a:ext cx="4534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画像・ビジョン：医療画像分析、商品認識システム、検査自動化</a:t>
            </a:r>
            <a:endParaRPr lang="en-US" sz="1200" dirty="0"/>
          </a:p>
        </p:txBody>
      </p:sp>
      <p:sp>
        <p:nvSpPr>
          <p:cNvPr id="36" name="Text 27"/>
          <p:cNvSpPr txBox="1"/>
          <p:nvPr/>
        </p:nvSpPr>
        <p:spPr>
          <a:xfrm>
            <a:off x="6705295" y="4267505"/>
            <a:ext cx="3924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自然言語処理：感情分析、文書分類、質問応答システム</a:t>
            </a:r>
            <a:endParaRPr lang="en-US" sz="1200" dirty="0"/>
          </a:p>
        </p:txBody>
      </p:sp>
      <p:sp>
        <p:nvSpPr>
          <p:cNvPr id="37" name="Shape 28"/>
          <p:cNvSpPr/>
          <p:nvPr/>
        </p:nvSpPr>
        <p:spPr>
          <a:xfrm>
            <a:off x="6476695" y="4647895"/>
            <a:ext cx="5333695" cy="2171700"/>
          </a:xfrm>
          <a:prstGeom prst="roundRect">
            <a:avLst>
              <a:gd name="adj" fmla="val 1477"/>
            </a:avLst>
          </a:prstGeom>
          <a:solidFill>
            <a:srgbClr val="E7EFF8"/>
          </a:solidFill>
          <a:ln/>
        </p:spPr>
        <p:txBody>
          <a:bodyPr/>
          <a:lstStyle/>
          <a:p>
            <a:endParaRPr lang="ja-JP" altLang="en-US"/>
          </a:p>
        </p:txBody>
      </p:sp>
      <p:sp>
        <p:nvSpPr>
          <p:cNvPr id="38" name="Text 29"/>
          <p:cNvSpPr txBox="1"/>
          <p:nvPr/>
        </p:nvSpPr>
        <p:spPr>
          <a:xfrm>
            <a:off x="6629400" y="4800600"/>
            <a:ext cx="1191463"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実装アプローチ</a:t>
            </a:r>
            <a:endParaRPr lang="en-US" sz="1200" dirty="0"/>
          </a:p>
        </p:txBody>
      </p:sp>
      <p:sp>
        <p:nvSpPr>
          <p:cNvPr id="39" name="Text 30"/>
          <p:cNvSpPr txBox="1"/>
          <p:nvPr/>
        </p:nvSpPr>
        <p:spPr>
          <a:xfrm>
            <a:off x="6858000" y="5105095"/>
            <a:ext cx="37536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Delta Lakeでのデータ準備と特徴量エンジニアリング</a:t>
            </a:r>
            <a:endParaRPr lang="en-US" sz="1200" dirty="0"/>
          </a:p>
        </p:txBody>
      </p:sp>
      <p:sp>
        <p:nvSpPr>
          <p:cNvPr id="40" name="Text 31"/>
          <p:cNvSpPr txBox="1"/>
          <p:nvPr/>
        </p:nvSpPr>
        <p:spPr>
          <a:xfrm>
            <a:off x="6858000" y="5372100"/>
            <a:ext cx="24579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MLflowでの実験管理と再現性確保</a:t>
            </a:r>
            <a:endParaRPr lang="en-US" sz="1200" dirty="0"/>
          </a:p>
        </p:txBody>
      </p:sp>
      <p:sp>
        <p:nvSpPr>
          <p:cNvPr id="41" name="Text 32"/>
          <p:cNvSpPr txBox="1"/>
          <p:nvPr/>
        </p:nvSpPr>
        <p:spPr>
          <a:xfrm>
            <a:off x="6858000" y="5639105"/>
            <a:ext cx="2781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AutoMLによる迅速なプロトタイピング</a:t>
            </a:r>
            <a:endParaRPr lang="en-US" sz="1200" dirty="0"/>
          </a:p>
        </p:txBody>
      </p:sp>
      <p:sp>
        <p:nvSpPr>
          <p:cNvPr id="42" name="Text 33"/>
          <p:cNvSpPr txBox="1"/>
          <p:nvPr/>
        </p:nvSpPr>
        <p:spPr>
          <a:xfrm>
            <a:off x="6858000" y="5905195"/>
            <a:ext cx="25914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Feature Storeでの特徴量共有と管理</a:t>
            </a:r>
            <a:endParaRPr lang="en-US" sz="1200" dirty="0"/>
          </a:p>
        </p:txBody>
      </p:sp>
      <p:sp>
        <p:nvSpPr>
          <p:cNvPr id="43" name="Text 34"/>
          <p:cNvSpPr txBox="1"/>
          <p:nvPr/>
        </p:nvSpPr>
        <p:spPr>
          <a:xfrm>
            <a:off x="6858000" y="6172200"/>
            <a:ext cx="28575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モデルレジストリによるバージョン管理</a:t>
            </a:r>
            <a:endParaRPr lang="en-US" sz="1200" dirty="0"/>
          </a:p>
        </p:txBody>
      </p:sp>
      <p:sp>
        <p:nvSpPr>
          <p:cNvPr id="44" name="Text 35"/>
          <p:cNvSpPr txBox="1"/>
          <p:nvPr/>
        </p:nvSpPr>
        <p:spPr>
          <a:xfrm>
            <a:off x="6858000" y="6439205"/>
            <a:ext cx="33147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モデルサービングによる本番環境へのデプロイ</a:t>
            </a:r>
            <a:endParaRPr lang="en-US" sz="1200" dirty="0"/>
          </a:p>
        </p:txBody>
      </p:sp>
      <p:pic>
        <p:nvPicPr>
          <p:cNvPr id="45" name="Image 7" descr="preencoded.png"/>
          <p:cNvPicPr>
            <a:picLocks noChangeAspect="1"/>
          </p:cNvPicPr>
          <p:nvPr/>
        </p:nvPicPr>
        <p:blipFill>
          <a:blip r:embed="rId10"/>
          <a:srcRect/>
          <a:stretch/>
        </p:blipFill>
        <p:spPr>
          <a:xfrm>
            <a:off x="6476695" y="7000646"/>
            <a:ext cx="133502" cy="133502"/>
          </a:xfrm>
          <a:prstGeom prst="rect">
            <a:avLst/>
          </a:prstGeom>
        </p:spPr>
      </p:pic>
      <p:sp>
        <p:nvSpPr>
          <p:cNvPr id="46" name="Text 36"/>
          <p:cNvSpPr txBox="1"/>
          <p:nvPr/>
        </p:nvSpPr>
        <p:spPr>
          <a:xfrm>
            <a:off x="6648602" y="6972300"/>
            <a:ext cx="247253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Azure Databricks機械学習ドキュメント</a:t>
            </a:r>
            <a:endParaRPr lang="en-US" sz="1000" dirty="0"/>
          </a:p>
        </p:txBody>
      </p:sp>
      <p:sp>
        <p:nvSpPr>
          <p:cNvPr id="47" name="Text 37"/>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47 / 55</a:t>
            </a:r>
            <a:endParaRPr lang="en-US" sz="900" dirty="0"/>
          </a:p>
        </p:txBody>
      </p:sp>
      <p:pic>
        <p:nvPicPr>
          <p:cNvPr id="8194" name="Picture 2" descr="Azure Databricks 用の機械学習と AI リファレンス アーキテクチャ。">
            <a:extLst>
              <a:ext uri="{FF2B5EF4-FFF2-40B4-BE49-F238E27FC236}">
                <a16:creationId xmlns:a16="http://schemas.microsoft.com/office/drawing/2014/main" id="{AB49F374-C8E0-3137-2489-E347ABC2FD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263" y="1768787"/>
            <a:ext cx="4348864" cy="235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2802" y="52578"/>
            <a:ext cx="12191695" cy="69723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7298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データインテリジェンスプラットフォームとは</a:t>
            </a:r>
            <a:endParaRPr lang="en-US" sz="1300" dirty="0"/>
          </a:p>
        </p:txBody>
      </p:sp>
      <p:sp>
        <p:nvSpPr>
          <p:cNvPr id="5" name="Shape 3"/>
          <p:cNvSpPr/>
          <p:nvPr/>
        </p:nvSpPr>
        <p:spPr>
          <a:xfrm>
            <a:off x="664769" y="1626917"/>
            <a:ext cx="4772254" cy="3186945"/>
          </a:xfrm>
          <a:prstGeom prst="roundRect">
            <a:avLst>
              <a:gd name="adj" fmla="val 461"/>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120140" y="4279854"/>
            <a:ext cx="395843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Databricksデータインテリジェンスプラットフォームの構成要素</a:t>
            </a:r>
            <a:endParaRPr lang="en-US" sz="1000" dirty="0"/>
          </a:p>
        </p:txBody>
      </p:sp>
      <p:sp>
        <p:nvSpPr>
          <p:cNvPr id="8" name="Text 5"/>
          <p:cNvSpPr txBox="1"/>
          <p:nvPr/>
        </p:nvSpPr>
        <p:spPr>
          <a:xfrm>
            <a:off x="2268626" y="4499310"/>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2544775" y="4493824"/>
            <a:ext cx="2682849" cy="162763"/>
          </a:xfrm>
          <a:prstGeom prst="rect">
            <a:avLst/>
          </a:prstGeom>
          <a:noFill/>
          <a:ln/>
        </p:spPr>
        <p:txBody>
          <a:bodyPr wrap="square" lIns="0" tIns="0" rIns="0" bIns="0" rtlCol="0" anchor="ctr"/>
          <a:lstStyle/>
          <a:p>
            <a:pPr algn="ctr"/>
            <a:r>
              <a:rPr lang="en-US" altLang="ja-JP" sz="900" dirty="0">
                <a:hlinkClick r:id="rId3"/>
              </a:rPr>
              <a:t>Microsoft Learn - Azure Databricks</a:t>
            </a:r>
            <a:r>
              <a:rPr lang="ja-JP" altLang="en-US" sz="900" dirty="0">
                <a:hlinkClick r:id="rId3"/>
              </a:rPr>
              <a:t>公式ドキュメント</a:t>
            </a:r>
            <a:endParaRPr lang="en-US" sz="900" dirty="0"/>
          </a:p>
        </p:txBody>
      </p:sp>
      <p:sp>
        <p:nvSpPr>
          <p:cNvPr id="10" name="Shape 7"/>
          <p:cNvSpPr/>
          <p:nvPr/>
        </p:nvSpPr>
        <p:spPr>
          <a:xfrm>
            <a:off x="2210105" y="5118359"/>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4"/>
          <a:srcRect l="-1648" r="-1648"/>
          <a:stretch/>
        </p:blipFill>
        <p:spPr>
          <a:xfrm>
            <a:off x="2352751" y="5251861"/>
            <a:ext cx="171907" cy="190195"/>
          </a:xfrm>
          <a:prstGeom prst="rect">
            <a:avLst/>
          </a:prstGeom>
        </p:spPr>
      </p:pic>
      <p:sp>
        <p:nvSpPr>
          <p:cNvPr id="12" name="Shape 8"/>
          <p:cNvSpPr/>
          <p:nvPr/>
        </p:nvSpPr>
        <p:spPr>
          <a:xfrm>
            <a:off x="2819095" y="5118359"/>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5"/>
          <a:srcRect/>
          <a:stretch/>
        </p:blipFill>
        <p:spPr>
          <a:xfrm>
            <a:off x="2952598" y="5251861"/>
            <a:ext cx="190195" cy="190195"/>
          </a:xfrm>
          <a:prstGeom prst="rect">
            <a:avLst/>
          </a:prstGeom>
        </p:spPr>
      </p:pic>
      <p:sp>
        <p:nvSpPr>
          <p:cNvPr id="14" name="Shape 9"/>
          <p:cNvSpPr/>
          <p:nvPr/>
        </p:nvSpPr>
        <p:spPr>
          <a:xfrm>
            <a:off x="3429000" y="5118359"/>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6"/>
          <a:srcRect/>
          <a:stretch/>
        </p:blipFill>
        <p:spPr>
          <a:xfrm>
            <a:off x="3538728" y="5251861"/>
            <a:ext cx="237744" cy="190195"/>
          </a:xfrm>
          <a:prstGeom prst="rect">
            <a:avLst/>
          </a:prstGeom>
        </p:spPr>
      </p:pic>
      <p:sp>
        <p:nvSpPr>
          <p:cNvPr id="16" name="Text 10"/>
          <p:cNvSpPr txBox="1"/>
          <p:nvPr/>
        </p:nvSpPr>
        <p:spPr>
          <a:xfrm>
            <a:off x="6476695" y="800100"/>
            <a:ext cx="5358384" cy="7626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データインテリジェンスプラットフォーム</a:t>
            </a:r>
            <a:endParaRPr lang="en-US" sz="2200" dirty="0"/>
          </a:p>
        </p:txBody>
      </p:sp>
      <p:sp>
        <p:nvSpPr>
          <p:cNvPr id="17" name="Shape 11"/>
          <p:cNvSpPr/>
          <p:nvPr/>
        </p:nvSpPr>
        <p:spPr>
          <a:xfrm>
            <a:off x="6476695" y="17529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20189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データインテリジェンスプラットフォームは、レイクハウスの概念をさらに発展させ、データとAIを統合して、高度な知見を導き出す次世代のデータプラットフォームです。</a:t>
            </a:r>
            <a:endParaRPr lang="en-US" sz="1200" dirty="0"/>
          </a:p>
        </p:txBody>
      </p:sp>
      <p:sp>
        <p:nvSpPr>
          <p:cNvPr id="19" name="Text 13"/>
          <p:cNvSpPr txBox="1"/>
          <p:nvPr/>
        </p:nvSpPr>
        <p:spPr>
          <a:xfrm>
            <a:off x="6705295" y="2857500"/>
            <a:ext cx="51627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統一ガバナンス：Unity Catalogによるデータ・AI資産の一元管理とアクセス制御</a:t>
            </a:r>
            <a:endParaRPr lang="en-US" sz="1200" dirty="0"/>
          </a:p>
        </p:txBody>
      </p:sp>
      <p:sp>
        <p:nvSpPr>
          <p:cNvPr id="20" name="Text 14"/>
          <p:cNvSpPr txBox="1"/>
          <p:nvPr/>
        </p:nvSpPr>
        <p:spPr>
          <a:xfrm>
            <a:off x="6705295" y="34290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セマンティック理解：AIによるデータの意味理解で、より高度な分析とインサイト発見</a:t>
            </a:r>
            <a:endParaRPr lang="en-US" sz="1200" dirty="0"/>
          </a:p>
        </p:txBody>
      </p:sp>
      <p:sp>
        <p:nvSpPr>
          <p:cNvPr id="21" name="Text 15"/>
          <p:cNvSpPr txBox="1"/>
          <p:nvPr/>
        </p:nvSpPr>
        <p:spPr>
          <a:xfrm>
            <a:off x="6705295" y="4000500"/>
            <a:ext cx="48673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AI活用：生成AIやML技術をビジネスデータと組み合わせた高度な分析</a:t>
            </a:r>
            <a:endParaRPr lang="en-US" sz="1200" dirty="0"/>
          </a:p>
        </p:txBody>
      </p:sp>
      <p:sp>
        <p:nvSpPr>
          <p:cNvPr id="22" name="Text 16"/>
          <p:cNvSpPr txBox="1"/>
          <p:nvPr/>
        </p:nvSpPr>
        <p:spPr>
          <a:xfrm>
            <a:off x="6705295" y="4343400"/>
            <a:ext cx="50868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多様なワークロード：ETL、DWH、BIからAI/MLまで、あらゆるデータワークロードに対応</a:t>
            </a:r>
            <a:endParaRPr lang="en-US" sz="1200" dirty="0"/>
          </a:p>
        </p:txBody>
      </p:sp>
      <p:sp>
        <p:nvSpPr>
          <p:cNvPr id="23" name="Shape 17"/>
          <p:cNvSpPr/>
          <p:nvPr/>
        </p:nvSpPr>
        <p:spPr>
          <a:xfrm>
            <a:off x="6476695" y="4953305"/>
            <a:ext cx="5333695" cy="1447495"/>
          </a:xfrm>
          <a:prstGeom prst="roundRect">
            <a:avLst>
              <a:gd name="adj" fmla="val 3325"/>
            </a:avLst>
          </a:prstGeom>
          <a:solidFill>
            <a:srgbClr val="E7EFF8"/>
          </a:solidFill>
          <a:ln/>
        </p:spPr>
        <p:txBody>
          <a:bodyPr/>
          <a:lstStyle/>
          <a:p>
            <a:endParaRPr lang="ja-JP" altLang="en-US"/>
          </a:p>
        </p:txBody>
      </p:sp>
      <p:sp>
        <p:nvSpPr>
          <p:cNvPr id="24" name="Text 18"/>
          <p:cNvSpPr txBox="1"/>
          <p:nvPr/>
        </p:nvSpPr>
        <p:spPr>
          <a:xfrm>
            <a:off x="6629400" y="5105095"/>
            <a:ext cx="17913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プラットフォームの特徴</a:t>
            </a:r>
            <a:endParaRPr lang="en-US" sz="1200" dirty="0"/>
          </a:p>
        </p:txBody>
      </p:sp>
      <p:pic>
        <p:nvPicPr>
          <p:cNvPr id="25" name="Image 4" descr="preencoded.png"/>
          <p:cNvPicPr>
            <a:picLocks noChangeAspect="1"/>
          </p:cNvPicPr>
          <p:nvPr/>
        </p:nvPicPr>
        <p:blipFill>
          <a:blip r:embed="rId7"/>
          <a:srcRect t="-43" b="-43"/>
          <a:stretch/>
        </p:blipFill>
        <p:spPr>
          <a:xfrm>
            <a:off x="6629400" y="5447995"/>
            <a:ext cx="133502" cy="152705"/>
          </a:xfrm>
          <a:prstGeom prst="rect">
            <a:avLst/>
          </a:prstGeom>
        </p:spPr>
      </p:pic>
      <p:sp>
        <p:nvSpPr>
          <p:cNvPr id="26" name="Text 19"/>
          <p:cNvSpPr txBox="1"/>
          <p:nvPr/>
        </p:nvSpPr>
        <p:spPr>
          <a:xfrm>
            <a:off x="6838798" y="5410505"/>
            <a:ext cx="1485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オープン性と互換性</a:t>
            </a:r>
            <a:endParaRPr lang="en-US" sz="1200" dirty="0"/>
          </a:p>
        </p:txBody>
      </p:sp>
      <p:pic>
        <p:nvPicPr>
          <p:cNvPr id="27" name="Image 5" descr="preencoded.png"/>
          <p:cNvPicPr>
            <a:picLocks noChangeAspect="1"/>
          </p:cNvPicPr>
          <p:nvPr/>
        </p:nvPicPr>
        <p:blipFill>
          <a:blip r:embed="rId8"/>
          <a:srcRect/>
          <a:stretch/>
        </p:blipFill>
        <p:spPr>
          <a:xfrm>
            <a:off x="9219895" y="5447995"/>
            <a:ext cx="152705" cy="152705"/>
          </a:xfrm>
          <a:prstGeom prst="rect">
            <a:avLst/>
          </a:prstGeom>
        </p:spPr>
      </p:pic>
      <p:sp>
        <p:nvSpPr>
          <p:cNvPr id="28" name="Text 20"/>
          <p:cNvSpPr txBox="1"/>
          <p:nvPr/>
        </p:nvSpPr>
        <p:spPr>
          <a:xfrm>
            <a:off x="9448495" y="5410505"/>
            <a:ext cx="19339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セキュリティとガバナンス</a:t>
            </a:r>
            <a:endParaRPr lang="en-US" sz="1200" dirty="0"/>
          </a:p>
        </p:txBody>
      </p:sp>
      <p:pic>
        <p:nvPicPr>
          <p:cNvPr id="29" name="Image 6" descr="preencoded.png"/>
          <p:cNvPicPr>
            <a:picLocks noChangeAspect="1"/>
          </p:cNvPicPr>
          <p:nvPr/>
        </p:nvPicPr>
        <p:blipFill>
          <a:blip r:embed="rId9"/>
          <a:srcRect/>
          <a:stretch/>
        </p:blipFill>
        <p:spPr>
          <a:xfrm>
            <a:off x="6629400" y="5943600"/>
            <a:ext cx="152705" cy="152705"/>
          </a:xfrm>
          <a:prstGeom prst="rect">
            <a:avLst/>
          </a:prstGeom>
        </p:spPr>
      </p:pic>
      <p:sp>
        <p:nvSpPr>
          <p:cNvPr id="30" name="Text 21"/>
          <p:cNvSpPr txBox="1"/>
          <p:nvPr/>
        </p:nvSpPr>
        <p:spPr>
          <a:xfrm>
            <a:off x="6858000" y="590519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パフォーマンス最適化</a:t>
            </a:r>
            <a:endParaRPr lang="en-US" sz="1200" dirty="0"/>
          </a:p>
        </p:txBody>
      </p:sp>
      <p:pic>
        <p:nvPicPr>
          <p:cNvPr id="31" name="Image 7" descr="preencoded.png"/>
          <p:cNvPicPr>
            <a:picLocks noChangeAspect="1"/>
          </p:cNvPicPr>
          <p:nvPr/>
        </p:nvPicPr>
        <p:blipFill>
          <a:blip r:embed="rId10"/>
          <a:srcRect t="-180" b="-180"/>
          <a:stretch/>
        </p:blipFill>
        <p:spPr>
          <a:xfrm>
            <a:off x="9219895" y="5943600"/>
            <a:ext cx="190195" cy="152705"/>
          </a:xfrm>
          <a:prstGeom prst="rect">
            <a:avLst/>
          </a:prstGeom>
        </p:spPr>
      </p:pic>
      <p:sp>
        <p:nvSpPr>
          <p:cNvPr id="32" name="Text 22"/>
          <p:cNvSpPr txBox="1"/>
          <p:nvPr/>
        </p:nvSpPr>
        <p:spPr>
          <a:xfrm>
            <a:off x="9486900" y="5790895"/>
            <a:ext cx="22384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全ユーザー向けインターフェース</a:t>
            </a:r>
            <a:endParaRPr lang="en-US" sz="1200" dirty="0"/>
          </a:p>
        </p:txBody>
      </p:sp>
      <p:pic>
        <p:nvPicPr>
          <p:cNvPr id="33" name="Image 8" descr="preencoded.png"/>
          <p:cNvPicPr>
            <a:picLocks noChangeAspect="1"/>
          </p:cNvPicPr>
          <p:nvPr/>
        </p:nvPicPr>
        <p:blipFill>
          <a:blip r:embed="rId11"/>
          <a:srcRect/>
          <a:stretch/>
        </p:blipFill>
        <p:spPr>
          <a:xfrm>
            <a:off x="6476695" y="6429146"/>
            <a:ext cx="133502" cy="133502"/>
          </a:xfrm>
          <a:prstGeom prst="rect">
            <a:avLst/>
          </a:prstGeom>
        </p:spPr>
      </p:pic>
      <p:sp>
        <p:nvSpPr>
          <p:cNvPr id="34" name="Text 23"/>
          <p:cNvSpPr txBox="1"/>
          <p:nvPr/>
        </p:nvSpPr>
        <p:spPr>
          <a:xfrm>
            <a:off x="6648602" y="6400800"/>
            <a:ext cx="3005633"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Databricks公式ドキュメントを参照</a:t>
            </a:r>
            <a:endParaRPr lang="en-US" sz="1000" dirty="0"/>
          </a:p>
        </p:txBody>
      </p:sp>
      <p:sp>
        <p:nvSpPr>
          <p:cNvPr id="35" name="Text 24"/>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 / 55</a:t>
            </a:r>
            <a:endParaRPr lang="en-US" sz="900" dirty="0"/>
          </a:p>
        </p:txBody>
      </p:sp>
      <p:pic>
        <p:nvPicPr>
          <p:cNvPr id="1026" name="Picture 2" descr="適切に設計されたフレームワーク: データ レイクハウス図。">
            <a:extLst>
              <a:ext uri="{FF2B5EF4-FFF2-40B4-BE49-F238E27FC236}">
                <a16:creationId xmlns:a16="http://schemas.microsoft.com/office/drawing/2014/main" id="{71463319-ABF7-EE2B-B707-88A271110F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523" y="1911241"/>
            <a:ext cx="4493107" cy="1785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7011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ストリーミング分析ワークロード</a:t>
            </a:r>
            <a:endParaRPr lang="en-US" sz="1300" dirty="0"/>
          </a:p>
        </p:txBody>
      </p:sp>
      <p:sp>
        <p:nvSpPr>
          <p:cNvPr id="5" name="Shape 3"/>
          <p:cNvSpPr/>
          <p:nvPr/>
        </p:nvSpPr>
        <p:spPr>
          <a:xfrm>
            <a:off x="647395" y="1712671"/>
            <a:ext cx="4800600" cy="2897734"/>
          </a:xfrm>
          <a:prstGeom prst="roundRect">
            <a:avLst>
              <a:gd name="adj" fmla="val 973"/>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7" name="Text 4"/>
          <p:cNvSpPr txBox="1"/>
          <p:nvPr/>
        </p:nvSpPr>
        <p:spPr>
          <a:xfrm>
            <a:off x="1573682" y="4082298"/>
            <a:ext cx="3053182"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 ストリーミング処理アーキテクチャ例</a:t>
            </a:r>
            <a:endParaRPr lang="en-US" sz="1000" dirty="0"/>
          </a:p>
        </p:txBody>
      </p:sp>
      <p:sp>
        <p:nvSpPr>
          <p:cNvPr id="8" name="Shape 5"/>
          <p:cNvSpPr/>
          <p:nvPr/>
        </p:nvSpPr>
        <p:spPr>
          <a:xfrm>
            <a:off x="2210105" y="4688129"/>
            <a:ext cx="457200" cy="457200"/>
          </a:xfrm>
          <a:prstGeom prst="roundRect">
            <a:avLst>
              <a:gd name="adj" fmla="val 200000"/>
            </a:avLst>
          </a:prstGeom>
          <a:solidFill>
            <a:srgbClr val="FF8A00"/>
          </a:solidFill>
          <a:ln/>
        </p:spPr>
        <p:txBody>
          <a:bodyPr/>
          <a:lstStyle/>
          <a:p>
            <a:endParaRPr lang="ja-JP" altLang="en-US"/>
          </a:p>
        </p:txBody>
      </p:sp>
      <p:pic>
        <p:nvPicPr>
          <p:cNvPr id="9" name="Image 1" descr="preencoded.png"/>
          <p:cNvPicPr>
            <a:picLocks noChangeAspect="1"/>
          </p:cNvPicPr>
          <p:nvPr/>
        </p:nvPicPr>
        <p:blipFill>
          <a:blip r:embed="rId3"/>
          <a:srcRect/>
          <a:stretch/>
        </p:blipFill>
        <p:spPr>
          <a:xfrm>
            <a:off x="2343607" y="4821631"/>
            <a:ext cx="190195" cy="190195"/>
          </a:xfrm>
          <a:prstGeom prst="rect">
            <a:avLst/>
          </a:prstGeom>
        </p:spPr>
      </p:pic>
      <p:sp>
        <p:nvSpPr>
          <p:cNvPr id="10" name="Shape 6"/>
          <p:cNvSpPr/>
          <p:nvPr/>
        </p:nvSpPr>
        <p:spPr>
          <a:xfrm>
            <a:off x="2819095" y="4688129"/>
            <a:ext cx="457200" cy="457200"/>
          </a:xfrm>
          <a:prstGeom prst="roundRect">
            <a:avLst>
              <a:gd name="adj" fmla="val 200000"/>
            </a:avLst>
          </a:prstGeom>
          <a:solidFill>
            <a:srgbClr val="1B5FA7"/>
          </a:solidFill>
          <a:ln/>
        </p:spPr>
        <p:txBody>
          <a:bodyPr/>
          <a:lstStyle/>
          <a:p>
            <a:endParaRPr lang="ja-JP" altLang="en-US"/>
          </a:p>
        </p:txBody>
      </p:sp>
      <p:pic>
        <p:nvPicPr>
          <p:cNvPr id="11" name="Image 2" descr="preencoded.png"/>
          <p:cNvPicPr>
            <a:picLocks noChangeAspect="1"/>
          </p:cNvPicPr>
          <p:nvPr/>
        </p:nvPicPr>
        <p:blipFill>
          <a:blip r:embed="rId4"/>
          <a:srcRect/>
          <a:stretch/>
        </p:blipFill>
        <p:spPr>
          <a:xfrm>
            <a:off x="2952598" y="4821631"/>
            <a:ext cx="190195" cy="190195"/>
          </a:xfrm>
          <a:prstGeom prst="rect">
            <a:avLst/>
          </a:prstGeom>
        </p:spPr>
      </p:pic>
      <p:sp>
        <p:nvSpPr>
          <p:cNvPr id="12" name="Shape 7"/>
          <p:cNvSpPr/>
          <p:nvPr/>
        </p:nvSpPr>
        <p:spPr>
          <a:xfrm>
            <a:off x="3429000" y="4688129"/>
            <a:ext cx="457200" cy="457200"/>
          </a:xfrm>
          <a:prstGeom prst="roundRect">
            <a:avLst>
              <a:gd name="adj" fmla="val 200000"/>
            </a:avLst>
          </a:prstGeom>
          <a:solidFill>
            <a:srgbClr val="333333"/>
          </a:solidFill>
          <a:ln/>
        </p:spPr>
        <p:txBody>
          <a:bodyPr/>
          <a:lstStyle/>
          <a:p>
            <a:endParaRPr lang="ja-JP" altLang="en-US"/>
          </a:p>
        </p:txBody>
      </p:sp>
      <p:pic>
        <p:nvPicPr>
          <p:cNvPr id="13" name="Image 3" descr="preencoded.png"/>
          <p:cNvPicPr>
            <a:picLocks noChangeAspect="1"/>
          </p:cNvPicPr>
          <p:nvPr/>
        </p:nvPicPr>
        <p:blipFill>
          <a:blip r:embed="rId5"/>
          <a:srcRect/>
          <a:stretch/>
        </p:blipFill>
        <p:spPr>
          <a:xfrm>
            <a:off x="3562502" y="4821631"/>
            <a:ext cx="190195" cy="190195"/>
          </a:xfrm>
          <a:prstGeom prst="rect">
            <a:avLst/>
          </a:prstGeom>
        </p:spPr>
      </p:pic>
      <p:sp>
        <p:nvSpPr>
          <p:cNvPr id="14" name="Text 8"/>
          <p:cNvSpPr txBox="1"/>
          <p:nvPr/>
        </p:nvSpPr>
        <p:spPr>
          <a:xfrm>
            <a:off x="6476695" y="800100"/>
            <a:ext cx="4786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リアルタイムデータ処理と意思決定</a:t>
            </a:r>
            <a:endParaRPr lang="en-US" sz="2200" dirty="0"/>
          </a:p>
        </p:txBody>
      </p:sp>
      <p:sp>
        <p:nvSpPr>
          <p:cNvPr id="15" name="Shape 9"/>
          <p:cNvSpPr/>
          <p:nvPr/>
        </p:nvSpPr>
        <p:spPr>
          <a:xfrm>
            <a:off x="6476695" y="1410005"/>
            <a:ext cx="609905" cy="38405"/>
          </a:xfrm>
          <a:prstGeom prst="rect">
            <a:avLst/>
          </a:prstGeom>
          <a:solidFill>
            <a:srgbClr val="FF8A00"/>
          </a:solidFill>
          <a:ln/>
        </p:spPr>
        <p:txBody>
          <a:bodyPr/>
          <a:lstStyle/>
          <a:p>
            <a:endParaRPr lang="ja-JP" altLang="en-US"/>
          </a:p>
        </p:txBody>
      </p:sp>
      <p:sp>
        <p:nvSpPr>
          <p:cNvPr id="16" name="Text 10"/>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Databricksのストリーミング分析機能を活用すると、リアルタイムデータに基づく迅速な意思決定と自動化されたアクションが実現できます。Structured Streamingを活用した高性能・高信頼のストリーム処理が特徴です。</a:t>
            </a:r>
            <a:endParaRPr lang="en-US" sz="1200" dirty="0"/>
          </a:p>
        </p:txBody>
      </p:sp>
      <p:sp>
        <p:nvSpPr>
          <p:cNvPr id="17" name="Text 11"/>
          <p:cNvSpPr txBox="1"/>
          <p:nvPr/>
        </p:nvSpPr>
        <p:spPr>
          <a:xfrm>
            <a:off x="6705295" y="25146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低レイテンシー処理：マイクロバッチまたは連続処理モードでミリ秒レベルの応答を実現</a:t>
            </a:r>
            <a:endParaRPr lang="en-US" sz="1200" dirty="0"/>
          </a:p>
        </p:txBody>
      </p:sp>
      <p:sp>
        <p:nvSpPr>
          <p:cNvPr id="18" name="Text 12"/>
          <p:cNvSpPr txBox="1"/>
          <p:nvPr/>
        </p:nvSpPr>
        <p:spPr>
          <a:xfrm>
            <a:off x="6705295" y="30861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デルタテーブル連携：Delta Lakeとのシームレスな統合でACIDトランザクションを保証</a:t>
            </a:r>
            <a:endParaRPr lang="en-US" sz="1200" dirty="0"/>
          </a:p>
        </p:txBody>
      </p:sp>
      <p:sp>
        <p:nvSpPr>
          <p:cNvPr id="19" name="Text 13"/>
          <p:cNvSpPr txBox="1"/>
          <p:nvPr/>
        </p:nvSpPr>
        <p:spPr>
          <a:xfrm>
            <a:off x="6705295" y="3657600"/>
            <a:ext cx="5115154"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エンド・ツー・エンドの信頼性：Exactly-onceセマンティクス、ウォーターマーク、ステートフル処理をサポート</a:t>
            </a:r>
            <a:endParaRPr lang="en-US" sz="1200" dirty="0"/>
          </a:p>
        </p:txBody>
      </p:sp>
      <p:sp>
        <p:nvSpPr>
          <p:cNvPr id="20" name="Text 14"/>
          <p:cNvSpPr txBox="1"/>
          <p:nvPr/>
        </p:nvSpPr>
        <p:spPr>
          <a:xfrm>
            <a:off x="6705295" y="4229100"/>
            <a:ext cx="48865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MLモデルとの連携：リアルタイム推論と連携した自動アクション実行</a:t>
            </a:r>
            <a:endParaRPr lang="en-US" sz="1200" dirty="0"/>
          </a:p>
        </p:txBody>
      </p:sp>
      <p:sp>
        <p:nvSpPr>
          <p:cNvPr id="21" name="Shape 15"/>
          <p:cNvSpPr/>
          <p:nvPr/>
        </p:nvSpPr>
        <p:spPr>
          <a:xfrm>
            <a:off x="6476695" y="4610405"/>
            <a:ext cx="5333695" cy="1218895"/>
          </a:xfrm>
          <a:prstGeom prst="roundRect">
            <a:avLst>
              <a:gd name="adj" fmla="val 4689"/>
            </a:avLst>
          </a:prstGeom>
          <a:solidFill>
            <a:srgbClr val="E7EFF8"/>
          </a:solidFill>
          <a:ln/>
        </p:spPr>
        <p:txBody>
          <a:bodyPr/>
          <a:lstStyle/>
          <a:p>
            <a:endParaRPr lang="ja-JP" altLang="en-US"/>
          </a:p>
        </p:txBody>
      </p:sp>
      <p:sp>
        <p:nvSpPr>
          <p:cNvPr id="22" name="Text 16"/>
          <p:cNvSpPr txBox="1"/>
          <p:nvPr/>
        </p:nvSpPr>
        <p:spPr>
          <a:xfrm>
            <a:off x="6629400" y="4762195"/>
            <a:ext cx="13240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主要ユースケース</a:t>
            </a:r>
            <a:endParaRPr lang="en-US" sz="1200" dirty="0"/>
          </a:p>
        </p:txBody>
      </p:sp>
      <p:pic>
        <p:nvPicPr>
          <p:cNvPr id="23" name="Image 4" descr="preencoded.png"/>
          <p:cNvPicPr>
            <a:picLocks noChangeAspect="1"/>
          </p:cNvPicPr>
          <p:nvPr/>
        </p:nvPicPr>
        <p:blipFill>
          <a:blip r:embed="rId6"/>
          <a:srcRect/>
          <a:stretch/>
        </p:blipFill>
        <p:spPr>
          <a:xfrm>
            <a:off x="6629400" y="5105095"/>
            <a:ext cx="152705" cy="152705"/>
          </a:xfrm>
          <a:prstGeom prst="rect">
            <a:avLst/>
          </a:prstGeom>
        </p:spPr>
      </p:pic>
      <p:sp>
        <p:nvSpPr>
          <p:cNvPr id="24" name="Text 17"/>
          <p:cNvSpPr txBox="1"/>
          <p:nvPr/>
        </p:nvSpPr>
        <p:spPr>
          <a:xfrm>
            <a:off x="6858000" y="506760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リアルタイム異常検知</a:t>
            </a:r>
            <a:endParaRPr lang="en-US" sz="1200" dirty="0"/>
          </a:p>
        </p:txBody>
      </p:sp>
      <p:pic>
        <p:nvPicPr>
          <p:cNvPr id="25" name="Image 5" descr="preencoded.png"/>
          <p:cNvPicPr>
            <a:picLocks noChangeAspect="1"/>
          </p:cNvPicPr>
          <p:nvPr/>
        </p:nvPicPr>
        <p:blipFill>
          <a:blip r:embed="rId7"/>
          <a:srcRect/>
          <a:stretch/>
        </p:blipFill>
        <p:spPr>
          <a:xfrm>
            <a:off x="9219895" y="5105095"/>
            <a:ext cx="152705" cy="152705"/>
          </a:xfrm>
          <a:prstGeom prst="rect">
            <a:avLst/>
          </a:prstGeom>
        </p:spPr>
      </p:pic>
      <p:sp>
        <p:nvSpPr>
          <p:cNvPr id="26" name="Text 18"/>
          <p:cNvSpPr txBox="1"/>
          <p:nvPr/>
        </p:nvSpPr>
        <p:spPr>
          <a:xfrm>
            <a:off x="9448495" y="5067605"/>
            <a:ext cx="12765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継続的なKPI監視</a:t>
            </a:r>
            <a:endParaRPr lang="en-US" sz="1200" dirty="0"/>
          </a:p>
        </p:txBody>
      </p:sp>
      <p:pic>
        <p:nvPicPr>
          <p:cNvPr id="27" name="Image 6" descr="preencoded.png"/>
          <p:cNvPicPr>
            <a:picLocks noChangeAspect="1"/>
          </p:cNvPicPr>
          <p:nvPr/>
        </p:nvPicPr>
        <p:blipFill>
          <a:blip r:embed="rId8"/>
          <a:srcRect/>
          <a:stretch/>
        </p:blipFill>
        <p:spPr>
          <a:xfrm>
            <a:off x="6629400" y="5486400"/>
            <a:ext cx="152705" cy="152705"/>
          </a:xfrm>
          <a:prstGeom prst="rect">
            <a:avLst/>
          </a:prstGeom>
        </p:spPr>
      </p:pic>
      <p:sp>
        <p:nvSpPr>
          <p:cNvPr id="28" name="Text 19"/>
          <p:cNvSpPr txBox="1"/>
          <p:nvPr/>
        </p:nvSpPr>
        <p:spPr>
          <a:xfrm>
            <a:off x="6858000" y="5447995"/>
            <a:ext cx="12481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IoTデバイス分析</a:t>
            </a:r>
            <a:endParaRPr lang="en-US" sz="1200" dirty="0"/>
          </a:p>
        </p:txBody>
      </p:sp>
      <p:pic>
        <p:nvPicPr>
          <p:cNvPr id="29" name="Image 7" descr="preencoded.png"/>
          <p:cNvPicPr>
            <a:picLocks noChangeAspect="1"/>
          </p:cNvPicPr>
          <p:nvPr/>
        </p:nvPicPr>
        <p:blipFill>
          <a:blip r:embed="rId9"/>
          <a:srcRect/>
          <a:stretch/>
        </p:blipFill>
        <p:spPr>
          <a:xfrm>
            <a:off x="9219895" y="5486400"/>
            <a:ext cx="152705" cy="152705"/>
          </a:xfrm>
          <a:prstGeom prst="rect">
            <a:avLst/>
          </a:prstGeom>
        </p:spPr>
      </p:pic>
      <p:sp>
        <p:nvSpPr>
          <p:cNvPr id="30" name="Text 20"/>
          <p:cNvSpPr txBox="1"/>
          <p:nvPr/>
        </p:nvSpPr>
        <p:spPr>
          <a:xfrm>
            <a:off x="9448495" y="5447995"/>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リアルタイム不正検出</a:t>
            </a:r>
            <a:endParaRPr lang="en-US" sz="1200" dirty="0"/>
          </a:p>
        </p:txBody>
      </p:sp>
      <p:pic>
        <p:nvPicPr>
          <p:cNvPr id="31" name="Image 8" descr="preencoded.png"/>
          <p:cNvPicPr>
            <a:picLocks noChangeAspect="1"/>
          </p:cNvPicPr>
          <p:nvPr/>
        </p:nvPicPr>
        <p:blipFill>
          <a:blip r:embed="rId10"/>
          <a:srcRect/>
          <a:stretch/>
        </p:blipFill>
        <p:spPr>
          <a:xfrm>
            <a:off x="6476695" y="5857646"/>
            <a:ext cx="133502" cy="133502"/>
          </a:xfrm>
          <a:prstGeom prst="rect">
            <a:avLst/>
          </a:prstGeom>
        </p:spPr>
      </p:pic>
      <p:sp>
        <p:nvSpPr>
          <p:cNvPr id="32" name="Text 21"/>
          <p:cNvSpPr txBox="1"/>
          <p:nvPr/>
        </p:nvSpPr>
        <p:spPr>
          <a:xfrm>
            <a:off x="6648602" y="5829300"/>
            <a:ext cx="2367382"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Structured Streamingの詳細はこちら</a:t>
            </a:r>
            <a:endParaRPr lang="en-US" sz="1000" dirty="0"/>
          </a:p>
        </p:txBody>
      </p:sp>
      <p:sp>
        <p:nvSpPr>
          <p:cNvPr id="33" name="Text 22"/>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48 / 55</a:t>
            </a:r>
            <a:endParaRPr lang="en-US" sz="900" dirty="0"/>
          </a:p>
        </p:txBody>
      </p:sp>
      <p:pic>
        <p:nvPicPr>
          <p:cNvPr id="9218" name="Picture 2" descr="Azure Databricks での Spark 構造化ストリーミング アーキテクチャ。">
            <a:extLst>
              <a:ext uri="{FF2B5EF4-FFF2-40B4-BE49-F238E27FC236}">
                <a16:creationId xmlns:a16="http://schemas.microsoft.com/office/drawing/2014/main" id="{01F55B2E-B6F5-A1F3-1C7C-C9ECED3DF7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7734" y="1804262"/>
            <a:ext cx="4124905" cy="2236472"/>
          </a:xfrm>
          <a:prstGeom prst="rect">
            <a:avLst/>
          </a:prstGeom>
          <a:noFill/>
          <a:extLst>
            <a:ext uri="{909E8E84-426E-40DD-AFC4-6F175D3DCCD1}">
              <a14:hiddenFill xmlns:a14="http://schemas.microsoft.com/office/drawing/2010/main">
                <a:solidFill>
                  <a:srgbClr val="FFFFFF"/>
                </a:solidFill>
              </a14:hiddenFill>
            </a:ext>
          </a:extLst>
        </p:spPr>
      </p:pic>
      <p:sp>
        <p:nvSpPr>
          <p:cNvPr id="36" name="Text 5">
            <a:extLst>
              <a:ext uri="{FF2B5EF4-FFF2-40B4-BE49-F238E27FC236}">
                <a16:creationId xmlns:a16="http://schemas.microsoft.com/office/drawing/2014/main" id="{DF97E4EC-9805-3DB5-74DB-DB49018FCC43}"/>
              </a:ext>
            </a:extLst>
          </p:cNvPr>
          <p:cNvSpPr txBox="1"/>
          <p:nvPr/>
        </p:nvSpPr>
        <p:spPr>
          <a:xfrm>
            <a:off x="1518828" y="4319542"/>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37" name="Text 6">
            <a:extLst>
              <a:ext uri="{FF2B5EF4-FFF2-40B4-BE49-F238E27FC236}">
                <a16:creationId xmlns:a16="http://schemas.microsoft.com/office/drawing/2014/main" id="{6B22396D-62AE-7AC0-523A-EA86E47EA706}"/>
              </a:ext>
            </a:extLst>
          </p:cNvPr>
          <p:cNvSpPr txBox="1"/>
          <p:nvPr/>
        </p:nvSpPr>
        <p:spPr>
          <a:xfrm>
            <a:off x="1838809" y="4319542"/>
            <a:ext cx="2742285" cy="162763"/>
          </a:xfrm>
          <a:prstGeom prst="rect">
            <a:avLst/>
          </a:prstGeom>
          <a:noFill/>
          <a:ln/>
        </p:spPr>
        <p:txBody>
          <a:bodyPr wrap="square" lIns="0" tIns="0" rIns="0" bIns="0" rtlCol="0" anchor="ctr"/>
          <a:lstStyle/>
          <a:p>
            <a:pPr algn="ctr"/>
            <a:r>
              <a:rPr lang="en-US" altLang="ja-JP" sz="900" dirty="0">
                <a:solidFill>
                  <a:srgbClr val="2563EB"/>
                </a:solidFill>
                <a:latin typeface="Noto Sans JP" pitchFamily="34" charset="0"/>
                <a:ea typeface="Noto Sans JP" pitchFamily="34" charset="-122"/>
                <a:cs typeface="Noto Sans JP" pitchFamily="34" charset="-120"/>
                <a:hlinkClick r:id="rId12"/>
              </a:rPr>
              <a:t>Microsoft Learn - Azure </a:t>
            </a:r>
            <a:r>
              <a:rPr lang="en-US" altLang="ja-JP" sz="900" dirty="0" err="1">
                <a:solidFill>
                  <a:srgbClr val="2563EB"/>
                </a:solidFill>
                <a:latin typeface="Noto Sans JP" pitchFamily="34" charset="0"/>
                <a:ea typeface="Noto Sans JP" pitchFamily="34" charset="-122"/>
                <a:cs typeface="Noto Sans JP" pitchFamily="34" charset="-120"/>
                <a:hlinkClick r:id="rId12"/>
              </a:rPr>
              <a:t>Databricks公式ドキュメント</a:t>
            </a:r>
            <a:endParaRPr lang="en-US" altLang="ja-JP"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85292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生成AI・RAGアプリケーション活用</a:t>
            </a:r>
            <a:endParaRPr lang="en-US" sz="1300" dirty="0"/>
          </a:p>
        </p:txBody>
      </p:sp>
      <p:sp>
        <p:nvSpPr>
          <p:cNvPr id="5" name="Shape 3"/>
          <p:cNvSpPr/>
          <p:nvPr/>
        </p:nvSpPr>
        <p:spPr>
          <a:xfrm>
            <a:off x="647395" y="972007"/>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p:cNvPicPr>
            <a:picLocks noChangeAspect="1"/>
          </p:cNvPicPr>
          <p:nvPr/>
        </p:nvPicPr>
        <p:blipFill>
          <a:blip r:embed="rId3"/>
          <a:srcRect l="15" r="15"/>
          <a:stretch/>
        </p:blipFill>
        <p:spPr>
          <a:xfrm>
            <a:off x="800100" y="1124712"/>
            <a:ext cx="4496105" cy="2438705"/>
          </a:xfrm>
          <a:prstGeom prst="rect">
            <a:avLst/>
          </a:prstGeom>
        </p:spPr>
      </p:pic>
      <p:sp>
        <p:nvSpPr>
          <p:cNvPr id="7" name="Text 4"/>
          <p:cNvSpPr txBox="1"/>
          <p:nvPr/>
        </p:nvSpPr>
        <p:spPr>
          <a:xfrm>
            <a:off x="1262786" y="3714293"/>
            <a:ext cx="3672230"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Databricksを活用したRAGアプリケーションアーキテクチャ</a:t>
            </a:r>
            <a:endParaRPr lang="en-US" sz="1000" dirty="0"/>
          </a:p>
        </p:txBody>
      </p:sp>
      <p:sp>
        <p:nvSpPr>
          <p:cNvPr id="8" name="Text 5"/>
          <p:cNvSpPr txBox="1"/>
          <p:nvPr/>
        </p:nvSpPr>
        <p:spPr>
          <a:xfrm>
            <a:off x="1559052" y="3933749"/>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3933749"/>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381305" y="4552798"/>
            <a:ext cx="5333695" cy="1104595"/>
          </a:xfrm>
          <a:prstGeom prst="roundRect">
            <a:avLst>
              <a:gd name="adj" fmla="val 5709"/>
            </a:avLst>
          </a:prstGeom>
          <a:solidFill>
            <a:srgbClr val="F3F4F6"/>
          </a:solidFill>
          <a:ln/>
          <a:effectLst>
            <a:outerShdw blurRad="12700" dist="12700" dir="16200000" algn="bl" rotWithShape="0">
              <a:srgbClr val="000000">
                <a:alpha val="75000"/>
              </a:srgbClr>
            </a:outerShdw>
          </a:effectLst>
        </p:spPr>
        <p:txBody>
          <a:bodyPr/>
          <a:lstStyle/>
          <a:p>
            <a:endParaRPr lang="ja-JP" altLang="en-US"/>
          </a:p>
        </p:txBody>
      </p:sp>
      <p:sp>
        <p:nvSpPr>
          <p:cNvPr id="11" name="Text 8"/>
          <p:cNvSpPr txBox="1"/>
          <p:nvPr/>
        </p:nvSpPr>
        <p:spPr>
          <a:xfrm>
            <a:off x="533095" y="4704588"/>
            <a:ext cx="194310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RAGの主要コンポーネント</a:t>
            </a:r>
            <a:endParaRPr lang="en-US" sz="1200" dirty="0"/>
          </a:p>
        </p:txBody>
      </p:sp>
      <p:pic>
        <p:nvPicPr>
          <p:cNvPr id="12" name="Image 1" descr="preencoded.png"/>
          <p:cNvPicPr>
            <a:picLocks noChangeAspect="1"/>
          </p:cNvPicPr>
          <p:nvPr/>
        </p:nvPicPr>
        <p:blipFill>
          <a:blip r:embed="rId5"/>
          <a:srcRect t="-1100" b="-1100"/>
          <a:stretch/>
        </p:blipFill>
        <p:spPr>
          <a:xfrm>
            <a:off x="533095" y="5047488"/>
            <a:ext cx="114300" cy="133502"/>
          </a:xfrm>
          <a:prstGeom prst="rect">
            <a:avLst/>
          </a:prstGeom>
        </p:spPr>
      </p:pic>
      <p:sp>
        <p:nvSpPr>
          <p:cNvPr id="13" name="Text 9"/>
          <p:cNvSpPr txBox="1"/>
          <p:nvPr/>
        </p:nvSpPr>
        <p:spPr>
          <a:xfrm>
            <a:off x="724205" y="5009998"/>
            <a:ext cx="14337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ベクトルデータベース</a:t>
            </a:r>
            <a:endParaRPr lang="en-US" sz="1000" dirty="0"/>
          </a:p>
        </p:txBody>
      </p:sp>
      <p:pic>
        <p:nvPicPr>
          <p:cNvPr id="14" name="Image 2" descr="preencoded.png"/>
          <p:cNvPicPr>
            <a:picLocks noChangeAspect="1"/>
          </p:cNvPicPr>
          <p:nvPr/>
        </p:nvPicPr>
        <p:blipFill>
          <a:blip r:embed="rId6"/>
          <a:srcRect/>
          <a:stretch/>
        </p:blipFill>
        <p:spPr>
          <a:xfrm>
            <a:off x="3105302" y="5047488"/>
            <a:ext cx="133502" cy="133502"/>
          </a:xfrm>
          <a:prstGeom prst="rect">
            <a:avLst/>
          </a:prstGeom>
        </p:spPr>
      </p:pic>
      <p:sp>
        <p:nvSpPr>
          <p:cNvPr id="15" name="Text 10"/>
          <p:cNvSpPr txBox="1"/>
          <p:nvPr/>
        </p:nvSpPr>
        <p:spPr>
          <a:xfrm>
            <a:off x="3314700" y="5009998"/>
            <a:ext cx="890626"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生成AIモデル</a:t>
            </a:r>
            <a:endParaRPr lang="en-US" sz="1000" dirty="0"/>
          </a:p>
        </p:txBody>
      </p:sp>
      <p:pic>
        <p:nvPicPr>
          <p:cNvPr id="16" name="Image 3" descr="preencoded.png"/>
          <p:cNvPicPr>
            <a:picLocks noChangeAspect="1"/>
          </p:cNvPicPr>
          <p:nvPr/>
        </p:nvPicPr>
        <p:blipFill>
          <a:blip r:embed="rId7"/>
          <a:srcRect/>
          <a:stretch/>
        </p:blipFill>
        <p:spPr>
          <a:xfrm>
            <a:off x="533095" y="5352898"/>
            <a:ext cx="133502" cy="133502"/>
          </a:xfrm>
          <a:prstGeom prst="rect">
            <a:avLst/>
          </a:prstGeom>
        </p:spPr>
      </p:pic>
      <p:sp>
        <p:nvSpPr>
          <p:cNvPr id="17" name="Text 11"/>
          <p:cNvSpPr txBox="1"/>
          <p:nvPr/>
        </p:nvSpPr>
        <p:spPr>
          <a:xfrm>
            <a:off x="743407" y="5314493"/>
            <a:ext cx="1034186"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検索・検索拡張</a:t>
            </a:r>
            <a:endParaRPr lang="en-US" sz="1000" dirty="0"/>
          </a:p>
        </p:txBody>
      </p:sp>
      <p:pic>
        <p:nvPicPr>
          <p:cNvPr id="18" name="Image 4" descr="preencoded.png"/>
          <p:cNvPicPr>
            <a:picLocks noChangeAspect="1"/>
          </p:cNvPicPr>
          <p:nvPr/>
        </p:nvPicPr>
        <p:blipFill>
          <a:blip r:embed="rId8"/>
          <a:srcRect l="-1507" r="-1507"/>
          <a:stretch/>
        </p:blipFill>
        <p:spPr>
          <a:xfrm>
            <a:off x="3105302" y="5352898"/>
            <a:ext cx="171907" cy="133502"/>
          </a:xfrm>
          <a:prstGeom prst="rect">
            <a:avLst/>
          </a:prstGeom>
        </p:spPr>
      </p:pic>
      <p:sp>
        <p:nvSpPr>
          <p:cNvPr id="19" name="Text 12"/>
          <p:cNvSpPr txBox="1"/>
          <p:nvPr/>
        </p:nvSpPr>
        <p:spPr>
          <a:xfrm>
            <a:off x="3353105" y="5314493"/>
            <a:ext cx="116768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パイプライン管理</a:t>
            </a:r>
            <a:endParaRPr lang="en-US" sz="1000" dirty="0"/>
          </a:p>
        </p:txBody>
      </p:sp>
      <p:sp>
        <p:nvSpPr>
          <p:cNvPr id="20" name="Text 13"/>
          <p:cNvSpPr txBox="1"/>
          <p:nvPr/>
        </p:nvSpPr>
        <p:spPr>
          <a:xfrm>
            <a:off x="6476695" y="800100"/>
            <a:ext cx="2500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生成AI・RAG応用</a:t>
            </a:r>
            <a:endParaRPr lang="en-US" sz="2200" dirty="0"/>
          </a:p>
        </p:txBody>
      </p:sp>
      <p:sp>
        <p:nvSpPr>
          <p:cNvPr id="21" name="Shape 14"/>
          <p:cNvSpPr/>
          <p:nvPr/>
        </p:nvSpPr>
        <p:spPr>
          <a:xfrm>
            <a:off x="6476695" y="1410005"/>
            <a:ext cx="609905" cy="38405"/>
          </a:xfrm>
          <a:prstGeom prst="rect">
            <a:avLst/>
          </a:prstGeom>
          <a:solidFill>
            <a:srgbClr val="FF8A00"/>
          </a:solidFill>
          <a:ln/>
        </p:spPr>
        <p:txBody>
          <a:bodyPr/>
          <a:lstStyle/>
          <a:p>
            <a:endParaRPr lang="ja-JP" altLang="en-US"/>
          </a:p>
        </p:txBody>
      </p:sp>
      <p:sp>
        <p:nvSpPr>
          <p:cNvPr id="22" name="Text 15"/>
          <p:cNvSpPr txBox="1"/>
          <p:nvPr/>
        </p:nvSpPr>
        <p:spPr>
          <a:xfrm>
            <a:off x="6476695" y="1676095"/>
            <a:ext cx="5438851"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RAG（Retrieval Augmented Generation）は、生成AIの回答精度と信頼性を高めるために、外部データソースから関連情報を検索・抽出し、プロンプトに組み込む手法です。Databricksプラットフォームでは、エンドツーエンドのRAGソリューションを効率的に構築できます。</a:t>
            </a:r>
            <a:endParaRPr lang="en-US" sz="1200" dirty="0"/>
          </a:p>
        </p:txBody>
      </p:sp>
      <p:sp>
        <p:nvSpPr>
          <p:cNvPr id="23" name="Text 16"/>
          <p:cNvSpPr txBox="1"/>
          <p:nvPr/>
        </p:nvSpPr>
        <p:spPr>
          <a:xfrm>
            <a:off x="6705295" y="2743200"/>
            <a:ext cx="40864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データの鮮度確保：最新の社内データを活用した回答生成</a:t>
            </a:r>
            <a:endParaRPr lang="en-US" sz="1200" dirty="0"/>
          </a:p>
        </p:txBody>
      </p:sp>
      <p:sp>
        <p:nvSpPr>
          <p:cNvPr id="24" name="Text 17"/>
          <p:cNvSpPr txBox="1"/>
          <p:nvPr/>
        </p:nvSpPr>
        <p:spPr>
          <a:xfrm>
            <a:off x="6705295" y="3047695"/>
            <a:ext cx="3771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幻覚の軽減：事実に基づいた情報提供による精度向上</a:t>
            </a:r>
            <a:endParaRPr lang="en-US" sz="1200" dirty="0"/>
          </a:p>
        </p:txBody>
      </p:sp>
      <p:sp>
        <p:nvSpPr>
          <p:cNvPr id="25" name="Text 18"/>
          <p:cNvSpPr txBox="1"/>
          <p:nvPr/>
        </p:nvSpPr>
        <p:spPr>
          <a:xfrm>
            <a:off x="6705295" y="335310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ドメイン特化：業界・企業固有の知識ベース活用</a:t>
            </a:r>
            <a:endParaRPr lang="en-US" sz="1200" dirty="0"/>
          </a:p>
        </p:txBody>
      </p:sp>
      <p:sp>
        <p:nvSpPr>
          <p:cNvPr id="26" name="Text 19"/>
          <p:cNvSpPr txBox="1"/>
          <p:nvPr/>
        </p:nvSpPr>
        <p:spPr>
          <a:xfrm>
            <a:off x="6705295" y="3657600"/>
            <a:ext cx="45345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マルチモーダル対応：テキスト、画像、表形式データの統合活用</a:t>
            </a:r>
            <a:endParaRPr lang="en-US" sz="1200" dirty="0"/>
          </a:p>
        </p:txBody>
      </p:sp>
      <p:sp>
        <p:nvSpPr>
          <p:cNvPr id="27" name="Shape 20"/>
          <p:cNvSpPr/>
          <p:nvPr/>
        </p:nvSpPr>
        <p:spPr>
          <a:xfrm>
            <a:off x="6476695" y="4038905"/>
            <a:ext cx="5333695" cy="1561795"/>
          </a:xfrm>
          <a:prstGeom prst="roundRect">
            <a:avLst>
              <a:gd name="adj" fmla="val 2856"/>
            </a:avLst>
          </a:prstGeom>
          <a:solidFill>
            <a:srgbClr val="E7EFF8"/>
          </a:solidFill>
          <a:ln/>
        </p:spPr>
        <p:txBody>
          <a:bodyPr/>
          <a:lstStyle/>
          <a:p>
            <a:endParaRPr lang="ja-JP" altLang="en-US"/>
          </a:p>
        </p:txBody>
      </p:sp>
      <p:sp>
        <p:nvSpPr>
          <p:cNvPr id="28" name="Text 21"/>
          <p:cNvSpPr txBox="1"/>
          <p:nvPr/>
        </p:nvSpPr>
        <p:spPr>
          <a:xfrm>
            <a:off x="6629400" y="4190695"/>
            <a:ext cx="2115007"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Databricksでの実装ポイント</a:t>
            </a:r>
            <a:endParaRPr lang="en-US" sz="1200" dirty="0"/>
          </a:p>
        </p:txBody>
      </p:sp>
      <p:sp>
        <p:nvSpPr>
          <p:cNvPr id="29" name="Shape 22"/>
          <p:cNvSpPr/>
          <p:nvPr/>
        </p:nvSpPr>
        <p:spPr>
          <a:xfrm>
            <a:off x="6629400" y="4515307"/>
            <a:ext cx="181051" cy="190195"/>
          </a:xfrm>
          <a:prstGeom prst="roundRect">
            <a:avLst>
              <a:gd name="adj" fmla="val 505051"/>
            </a:avLst>
          </a:prstGeom>
          <a:solidFill>
            <a:srgbClr val="FF8A00"/>
          </a:solidFill>
          <a:ln/>
        </p:spPr>
        <p:txBody>
          <a:bodyPr/>
          <a:lstStyle/>
          <a:p>
            <a:endParaRPr lang="ja-JP" altLang="en-US"/>
          </a:p>
        </p:txBody>
      </p:sp>
      <p:sp>
        <p:nvSpPr>
          <p:cNvPr id="30" name="Text 23"/>
          <p:cNvSpPr txBox="1"/>
          <p:nvPr/>
        </p:nvSpPr>
        <p:spPr>
          <a:xfrm>
            <a:off x="6684264" y="4524451"/>
            <a:ext cx="162763" cy="162763"/>
          </a:xfrm>
          <a:prstGeom prst="rect">
            <a:avLst/>
          </a:prstGeom>
          <a:noFill/>
          <a:ln/>
        </p:spPr>
        <p:txBody>
          <a:bodyPr wrap="square" lIns="0" tIns="0" rIns="0" bIns="0" rtlCol="0" anchor="ctr"/>
          <a:lstStyle/>
          <a:p>
            <a:pPr marL="0" indent="0" algn="l">
              <a:buNone/>
            </a:pPr>
            <a:r>
              <a:rPr lang="en-US" sz="900" b="1" dirty="0">
                <a:solidFill>
                  <a:srgbClr val="FFFFFF"/>
                </a:solidFill>
                <a:latin typeface="Noto Sans JP" pitchFamily="34" charset="0"/>
                <a:ea typeface="Noto Sans JP" pitchFamily="34" charset="-122"/>
                <a:cs typeface="Noto Sans JP" pitchFamily="34" charset="-120"/>
              </a:rPr>
              <a:t>1</a:t>
            </a:r>
            <a:endParaRPr lang="en-US" sz="900" dirty="0"/>
          </a:p>
        </p:txBody>
      </p:sp>
      <p:sp>
        <p:nvSpPr>
          <p:cNvPr id="31" name="Text 24"/>
          <p:cNvSpPr txBox="1"/>
          <p:nvPr/>
        </p:nvSpPr>
        <p:spPr>
          <a:xfrm>
            <a:off x="6882689" y="4496105"/>
            <a:ext cx="4834433" cy="381305"/>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Vector Searchを活用した高速検索 - Unity Catalogと連携したスケーラブルな検索基盤</a:t>
            </a:r>
            <a:endParaRPr lang="en-US" sz="1000" dirty="0"/>
          </a:p>
        </p:txBody>
      </p:sp>
      <p:sp>
        <p:nvSpPr>
          <p:cNvPr id="32" name="Shape 25"/>
          <p:cNvSpPr/>
          <p:nvPr/>
        </p:nvSpPr>
        <p:spPr>
          <a:xfrm>
            <a:off x="6629400" y="4972507"/>
            <a:ext cx="190195" cy="190195"/>
          </a:xfrm>
          <a:prstGeom prst="roundRect">
            <a:avLst>
              <a:gd name="adj" fmla="val 480770"/>
            </a:avLst>
          </a:prstGeom>
          <a:solidFill>
            <a:srgbClr val="FF8A00"/>
          </a:solidFill>
          <a:ln/>
        </p:spPr>
        <p:txBody>
          <a:bodyPr/>
          <a:lstStyle/>
          <a:p>
            <a:endParaRPr lang="ja-JP" altLang="en-US"/>
          </a:p>
        </p:txBody>
      </p:sp>
      <p:sp>
        <p:nvSpPr>
          <p:cNvPr id="33" name="Text 26"/>
          <p:cNvSpPr txBox="1"/>
          <p:nvPr/>
        </p:nvSpPr>
        <p:spPr>
          <a:xfrm>
            <a:off x="6690665" y="4981651"/>
            <a:ext cx="162763" cy="162763"/>
          </a:xfrm>
          <a:prstGeom prst="rect">
            <a:avLst/>
          </a:prstGeom>
          <a:noFill/>
          <a:ln/>
        </p:spPr>
        <p:txBody>
          <a:bodyPr wrap="square" lIns="0" tIns="0" rIns="0" bIns="0" rtlCol="0" anchor="ctr"/>
          <a:lstStyle/>
          <a:p>
            <a:pPr marL="0" indent="0" algn="l">
              <a:buNone/>
            </a:pPr>
            <a:r>
              <a:rPr lang="en-US" sz="900" b="1" dirty="0">
                <a:solidFill>
                  <a:srgbClr val="FFFFFF"/>
                </a:solidFill>
                <a:latin typeface="Noto Sans JP" pitchFamily="34" charset="0"/>
                <a:ea typeface="Noto Sans JP" pitchFamily="34" charset="-122"/>
                <a:cs typeface="Noto Sans JP" pitchFamily="34" charset="-120"/>
              </a:rPr>
              <a:t>2</a:t>
            </a:r>
            <a:endParaRPr lang="en-US" sz="900" dirty="0"/>
          </a:p>
        </p:txBody>
      </p:sp>
      <p:sp>
        <p:nvSpPr>
          <p:cNvPr id="34" name="Text 27"/>
          <p:cNvSpPr txBox="1"/>
          <p:nvPr/>
        </p:nvSpPr>
        <p:spPr>
          <a:xfrm>
            <a:off x="6896405" y="4953305"/>
            <a:ext cx="4015130"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Lakeflow Jobsによる自動更新 - ナレッジベースを継続的に最新化</a:t>
            </a:r>
            <a:endParaRPr lang="en-US" sz="1000" dirty="0"/>
          </a:p>
        </p:txBody>
      </p:sp>
      <p:sp>
        <p:nvSpPr>
          <p:cNvPr id="35" name="Shape 28"/>
          <p:cNvSpPr/>
          <p:nvPr/>
        </p:nvSpPr>
        <p:spPr>
          <a:xfrm>
            <a:off x="6629400" y="5257800"/>
            <a:ext cx="190195" cy="190195"/>
          </a:xfrm>
          <a:prstGeom prst="roundRect">
            <a:avLst>
              <a:gd name="adj" fmla="val 480770"/>
            </a:avLst>
          </a:prstGeom>
          <a:solidFill>
            <a:srgbClr val="FF8A00"/>
          </a:solidFill>
          <a:ln/>
        </p:spPr>
        <p:txBody>
          <a:bodyPr/>
          <a:lstStyle/>
          <a:p>
            <a:endParaRPr lang="ja-JP" altLang="en-US"/>
          </a:p>
        </p:txBody>
      </p:sp>
      <p:sp>
        <p:nvSpPr>
          <p:cNvPr id="36" name="Text 29"/>
          <p:cNvSpPr txBox="1"/>
          <p:nvPr/>
        </p:nvSpPr>
        <p:spPr>
          <a:xfrm>
            <a:off x="6690665" y="5266944"/>
            <a:ext cx="162763" cy="162763"/>
          </a:xfrm>
          <a:prstGeom prst="rect">
            <a:avLst/>
          </a:prstGeom>
          <a:noFill/>
          <a:ln/>
        </p:spPr>
        <p:txBody>
          <a:bodyPr wrap="square" lIns="0" tIns="0" rIns="0" bIns="0" rtlCol="0" anchor="ctr"/>
          <a:lstStyle/>
          <a:p>
            <a:pPr marL="0" indent="0" algn="l">
              <a:buNone/>
            </a:pPr>
            <a:r>
              <a:rPr lang="en-US" sz="900" b="1" dirty="0">
                <a:solidFill>
                  <a:srgbClr val="FFFFFF"/>
                </a:solidFill>
                <a:latin typeface="Noto Sans JP" pitchFamily="34" charset="0"/>
                <a:ea typeface="Noto Sans JP" pitchFamily="34" charset="-122"/>
                <a:cs typeface="Noto Sans JP" pitchFamily="34" charset="-120"/>
              </a:rPr>
              <a:t>3</a:t>
            </a:r>
            <a:endParaRPr lang="en-US" sz="900" dirty="0"/>
          </a:p>
        </p:txBody>
      </p:sp>
      <p:sp>
        <p:nvSpPr>
          <p:cNvPr id="37" name="Text 30"/>
          <p:cNvSpPr txBox="1"/>
          <p:nvPr/>
        </p:nvSpPr>
        <p:spPr>
          <a:xfrm>
            <a:off x="6896405" y="5238598"/>
            <a:ext cx="4491533"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AI Gateway &amp; モデルサービング - LLMやエンベディングモデルの統合管理</a:t>
            </a:r>
            <a:endParaRPr lang="en-US" sz="1000" dirty="0"/>
          </a:p>
        </p:txBody>
      </p:sp>
      <p:pic>
        <p:nvPicPr>
          <p:cNvPr id="38" name="Image 5" descr="preencoded.png"/>
          <p:cNvPicPr>
            <a:picLocks noChangeAspect="1"/>
          </p:cNvPicPr>
          <p:nvPr/>
        </p:nvPicPr>
        <p:blipFill>
          <a:blip r:embed="rId9"/>
          <a:srcRect/>
          <a:stretch/>
        </p:blipFill>
        <p:spPr>
          <a:xfrm>
            <a:off x="6476695" y="5629046"/>
            <a:ext cx="133502" cy="133502"/>
          </a:xfrm>
          <a:prstGeom prst="rect">
            <a:avLst/>
          </a:prstGeom>
        </p:spPr>
      </p:pic>
      <p:sp>
        <p:nvSpPr>
          <p:cNvPr id="39" name="Text 31"/>
          <p:cNvSpPr txBox="1"/>
          <p:nvPr/>
        </p:nvSpPr>
        <p:spPr>
          <a:xfrm>
            <a:off x="6648602" y="5600700"/>
            <a:ext cx="2557577"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詳細はVector Searchドキュメントを参照</a:t>
            </a:r>
            <a:endParaRPr lang="en-US" sz="1000" dirty="0"/>
          </a:p>
        </p:txBody>
      </p:sp>
      <p:sp>
        <p:nvSpPr>
          <p:cNvPr id="40" name="Text 32"/>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49 / 55</a:t>
            </a:r>
            <a:endParaRPr 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70113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外部システム連携ソリューション</a:t>
            </a:r>
            <a:endParaRPr lang="en-US" sz="1300" dirty="0"/>
          </a:p>
        </p:txBody>
      </p:sp>
      <p:sp>
        <p:nvSpPr>
          <p:cNvPr id="5" name="Shape 3"/>
          <p:cNvSpPr/>
          <p:nvPr/>
        </p:nvSpPr>
        <p:spPr>
          <a:xfrm>
            <a:off x="647395" y="1181405"/>
            <a:ext cx="4800600" cy="3276295"/>
          </a:xfrm>
          <a:prstGeom prst="roundRect">
            <a:avLst>
              <a:gd name="adj" fmla="val 649"/>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46f96b7173cfa0ed2056368524e255f6.png"/>
          <p:cNvPicPr>
            <a:picLocks noChangeAspect="1"/>
          </p:cNvPicPr>
          <p:nvPr/>
        </p:nvPicPr>
        <p:blipFill>
          <a:blip r:embed="rId3"/>
          <a:srcRect l="20" r="20"/>
          <a:stretch/>
        </p:blipFill>
        <p:spPr>
          <a:xfrm>
            <a:off x="800100" y="1334110"/>
            <a:ext cx="4496105" cy="2438705"/>
          </a:xfrm>
          <a:prstGeom prst="rect">
            <a:avLst/>
          </a:prstGeom>
        </p:spPr>
      </p:pic>
      <p:sp>
        <p:nvSpPr>
          <p:cNvPr id="7" name="Text 4"/>
          <p:cNvSpPr txBox="1"/>
          <p:nvPr/>
        </p:nvSpPr>
        <p:spPr>
          <a:xfrm>
            <a:off x="1590142" y="3923690"/>
            <a:ext cx="3024835"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Databricksと外部システムの連携アーキテクチャ</a:t>
            </a:r>
            <a:endParaRPr lang="en-US" sz="1000" dirty="0"/>
          </a:p>
        </p:txBody>
      </p:sp>
      <p:sp>
        <p:nvSpPr>
          <p:cNvPr id="8" name="Text 5"/>
          <p:cNvSpPr txBox="1"/>
          <p:nvPr/>
        </p:nvSpPr>
        <p:spPr>
          <a:xfrm>
            <a:off x="1559052" y="4143146"/>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143146"/>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rPr>
              <a:t>Microsoft Learn - Azure Databricks公式ドキュメント</a:t>
            </a:r>
            <a:endParaRPr lang="en-US" sz="900" dirty="0"/>
          </a:p>
        </p:txBody>
      </p:sp>
      <p:sp>
        <p:nvSpPr>
          <p:cNvPr id="10" name="Shape 7"/>
          <p:cNvSpPr/>
          <p:nvPr/>
        </p:nvSpPr>
        <p:spPr>
          <a:xfrm>
            <a:off x="2210105" y="4762195"/>
            <a:ext cx="457200" cy="457200"/>
          </a:xfrm>
          <a:prstGeom prst="roundRect">
            <a:avLst>
              <a:gd name="adj" fmla="val 200000"/>
            </a:avLst>
          </a:prstGeom>
          <a:solidFill>
            <a:srgbClr val="FF8A00"/>
          </a:solidFill>
          <a:ln/>
        </p:spPr>
        <p:txBody>
          <a:bodyPr/>
          <a:lstStyle/>
          <a:p>
            <a:endParaRPr lang="ja-JP" altLang="en-US"/>
          </a:p>
        </p:txBody>
      </p:sp>
      <p:pic>
        <p:nvPicPr>
          <p:cNvPr id="11" name="Image 1" descr="preencoded.png"/>
          <p:cNvPicPr>
            <a:picLocks noChangeAspect="1"/>
          </p:cNvPicPr>
          <p:nvPr/>
        </p:nvPicPr>
        <p:blipFill>
          <a:blip r:embed="rId4"/>
          <a:srcRect/>
          <a:stretch/>
        </p:blipFill>
        <p:spPr>
          <a:xfrm>
            <a:off x="2318918" y="4895698"/>
            <a:ext cx="237744" cy="190195"/>
          </a:xfrm>
          <a:prstGeom prst="rect">
            <a:avLst/>
          </a:prstGeom>
        </p:spPr>
      </p:pic>
      <p:sp>
        <p:nvSpPr>
          <p:cNvPr id="12" name="Shape 8"/>
          <p:cNvSpPr/>
          <p:nvPr/>
        </p:nvSpPr>
        <p:spPr>
          <a:xfrm>
            <a:off x="2819095" y="4762195"/>
            <a:ext cx="457200" cy="457200"/>
          </a:xfrm>
          <a:prstGeom prst="roundRect">
            <a:avLst>
              <a:gd name="adj" fmla="val 200000"/>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5"/>
          <a:srcRect l="-1648" r="-1648"/>
          <a:stretch/>
        </p:blipFill>
        <p:spPr>
          <a:xfrm>
            <a:off x="2962656" y="4895698"/>
            <a:ext cx="171907" cy="190195"/>
          </a:xfrm>
          <a:prstGeom prst="rect">
            <a:avLst/>
          </a:prstGeom>
        </p:spPr>
      </p:pic>
      <p:sp>
        <p:nvSpPr>
          <p:cNvPr id="14" name="Shape 9"/>
          <p:cNvSpPr/>
          <p:nvPr/>
        </p:nvSpPr>
        <p:spPr>
          <a:xfrm>
            <a:off x="3429000" y="4762195"/>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6"/>
          <a:srcRect/>
          <a:stretch/>
        </p:blipFill>
        <p:spPr>
          <a:xfrm>
            <a:off x="3562502" y="4895698"/>
            <a:ext cx="190195" cy="190195"/>
          </a:xfrm>
          <a:prstGeom prst="rect">
            <a:avLst/>
          </a:prstGeom>
        </p:spPr>
      </p:pic>
      <p:sp>
        <p:nvSpPr>
          <p:cNvPr id="16" name="Text 10"/>
          <p:cNvSpPr txBox="1"/>
          <p:nvPr/>
        </p:nvSpPr>
        <p:spPr>
          <a:xfrm>
            <a:off x="6476695" y="800100"/>
            <a:ext cx="2500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外部システム連携</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Databricksは様々な外部システムと柔軟に連携し、データの統合・活用を実現します。データを移動せずに直接アクセスすることで、効率的なワークフローを構築できます。</a:t>
            </a:r>
            <a:endParaRPr lang="en-US" sz="1200" dirty="0"/>
          </a:p>
        </p:txBody>
      </p:sp>
      <p:sp>
        <p:nvSpPr>
          <p:cNvPr id="19" name="Text 13"/>
          <p:cNvSpPr txBox="1"/>
          <p:nvPr/>
        </p:nvSpPr>
        <p:spPr>
          <a:xfrm>
            <a:off x="6705295" y="2514600"/>
            <a:ext cx="5134356"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Lakehouse Federation：外部DBをUnity Catalogに統合し、移動なしで直接クエリ</a:t>
            </a:r>
            <a:endParaRPr lang="en-US" sz="1200" dirty="0"/>
          </a:p>
        </p:txBody>
      </p:sp>
      <p:sp>
        <p:nvSpPr>
          <p:cNvPr id="20" name="Text 14"/>
          <p:cNvSpPr txBox="1"/>
          <p:nvPr/>
        </p:nvSpPr>
        <p:spPr>
          <a:xfrm>
            <a:off x="6705295" y="3086100"/>
            <a:ext cx="52011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カタログフェデレーション：既存のHiveメタストアをUnity Catalogに統合</a:t>
            </a:r>
            <a:endParaRPr lang="en-US" sz="1200" dirty="0"/>
          </a:p>
        </p:txBody>
      </p:sp>
      <p:sp>
        <p:nvSpPr>
          <p:cNvPr id="21" name="Text 15"/>
          <p:cNvSpPr txBox="1"/>
          <p:nvPr/>
        </p:nvSpPr>
        <p:spPr>
          <a:xfrm>
            <a:off x="6705295" y="3429000"/>
            <a:ext cx="50959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REST API連携：包括的なAPIを通じた自動化・外部アプリケーション連携</a:t>
            </a:r>
            <a:endParaRPr lang="en-US" sz="1200" dirty="0"/>
          </a:p>
        </p:txBody>
      </p:sp>
      <p:sp>
        <p:nvSpPr>
          <p:cNvPr id="22" name="Text 16"/>
          <p:cNvSpPr txBox="1"/>
          <p:nvPr/>
        </p:nvSpPr>
        <p:spPr>
          <a:xfrm>
            <a:off x="6705295" y="3771900"/>
            <a:ext cx="43342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ETL/ELTコネクタ：各種データソースからの効率的な取り込み</a:t>
            </a:r>
            <a:endParaRPr lang="en-US" sz="1200" dirty="0"/>
          </a:p>
        </p:txBody>
      </p:sp>
      <p:sp>
        <p:nvSpPr>
          <p:cNvPr id="23" name="Shape 17"/>
          <p:cNvSpPr/>
          <p:nvPr/>
        </p:nvSpPr>
        <p:spPr>
          <a:xfrm>
            <a:off x="6476695" y="4153205"/>
            <a:ext cx="5333695" cy="1218895"/>
          </a:xfrm>
          <a:prstGeom prst="roundRect">
            <a:avLst>
              <a:gd name="adj" fmla="val 4689"/>
            </a:avLst>
          </a:prstGeom>
          <a:solidFill>
            <a:srgbClr val="E7EFF8"/>
          </a:solidFill>
          <a:ln/>
        </p:spPr>
        <p:txBody>
          <a:bodyPr/>
          <a:lstStyle/>
          <a:p>
            <a:endParaRPr lang="ja-JP" altLang="en-US"/>
          </a:p>
        </p:txBody>
      </p:sp>
      <p:sp>
        <p:nvSpPr>
          <p:cNvPr id="24" name="Text 18"/>
          <p:cNvSpPr txBox="1"/>
          <p:nvPr/>
        </p:nvSpPr>
        <p:spPr>
          <a:xfrm>
            <a:off x="6629400" y="4304995"/>
            <a:ext cx="148590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主要連携システム例</a:t>
            </a:r>
            <a:endParaRPr lang="en-US" sz="1200" dirty="0"/>
          </a:p>
        </p:txBody>
      </p:sp>
      <p:pic>
        <p:nvPicPr>
          <p:cNvPr id="25" name="Image 4" descr="preencoded.png"/>
          <p:cNvPicPr>
            <a:picLocks noChangeAspect="1"/>
          </p:cNvPicPr>
          <p:nvPr/>
        </p:nvPicPr>
        <p:blipFill>
          <a:blip r:embed="rId7"/>
          <a:srcRect/>
          <a:stretch/>
        </p:blipFill>
        <p:spPr>
          <a:xfrm>
            <a:off x="6629400" y="4647895"/>
            <a:ext cx="152705" cy="152705"/>
          </a:xfrm>
          <a:prstGeom prst="rect">
            <a:avLst/>
          </a:prstGeom>
        </p:spPr>
      </p:pic>
      <p:sp>
        <p:nvSpPr>
          <p:cNvPr id="26" name="Text 19"/>
          <p:cNvSpPr txBox="1"/>
          <p:nvPr/>
        </p:nvSpPr>
        <p:spPr>
          <a:xfrm>
            <a:off x="6858000" y="4610405"/>
            <a:ext cx="11530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Azure Synapse</a:t>
            </a:r>
            <a:endParaRPr lang="en-US" sz="1200" dirty="0"/>
          </a:p>
        </p:txBody>
      </p:sp>
      <p:pic>
        <p:nvPicPr>
          <p:cNvPr id="27" name="Image 5" descr="preencoded.png"/>
          <p:cNvPicPr>
            <a:picLocks noChangeAspect="1"/>
          </p:cNvPicPr>
          <p:nvPr/>
        </p:nvPicPr>
        <p:blipFill>
          <a:blip r:embed="rId8"/>
          <a:srcRect t="-43" b="-43"/>
          <a:stretch/>
        </p:blipFill>
        <p:spPr>
          <a:xfrm>
            <a:off x="9219895" y="4647895"/>
            <a:ext cx="133502" cy="152705"/>
          </a:xfrm>
          <a:prstGeom prst="rect">
            <a:avLst/>
          </a:prstGeom>
        </p:spPr>
      </p:pic>
      <p:sp>
        <p:nvSpPr>
          <p:cNvPr id="28" name="Text 20"/>
          <p:cNvSpPr txBox="1"/>
          <p:nvPr/>
        </p:nvSpPr>
        <p:spPr>
          <a:xfrm>
            <a:off x="9430207" y="4610405"/>
            <a:ext cx="14859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MySQL/PostgreSQL</a:t>
            </a:r>
            <a:endParaRPr lang="en-US" sz="1200" dirty="0"/>
          </a:p>
        </p:txBody>
      </p:sp>
      <p:pic>
        <p:nvPicPr>
          <p:cNvPr id="29" name="Image 6" descr="preencoded.png"/>
          <p:cNvPicPr>
            <a:picLocks noChangeAspect="1"/>
          </p:cNvPicPr>
          <p:nvPr/>
        </p:nvPicPr>
        <p:blipFill>
          <a:blip r:embed="rId9"/>
          <a:srcRect t="-180" b="-180"/>
          <a:stretch/>
        </p:blipFill>
        <p:spPr>
          <a:xfrm>
            <a:off x="6629400" y="5029200"/>
            <a:ext cx="190195" cy="152705"/>
          </a:xfrm>
          <a:prstGeom prst="rect">
            <a:avLst/>
          </a:prstGeom>
        </p:spPr>
      </p:pic>
      <p:sp>
        <p:nvSpPr>
          <p:cNvPr id="30" name="Text 21"/>
          <p:cNvSpPr txBox="1"/>
          <p:nvPr/>
        </p:nvSpPr>
        <p:spPr>
          <a:xfrm>
            <a:off x="6896405" y="4990795"/>
            <a:ext cx="857707"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Snowflake</a:t>
            </a:r>
            <a:endParaRPr lang="en-US" sz="1200" dirty="0"/>
          </a:p>
        </p:txBody>
      </p:sp>
      <p:pic>
        <p:nvPicPr>
          <p:cNvPr id="31" name="Image 7" descr="preencoded.png"/>
          <p:cNvPicPr>
            <a:picLocks noChangeAspect="1"/>
          </p:cNvPicPr>
          <p:nvPr/>
        </p:nvPicPr>
        <p:blipFill>
          <a:blip r:embed="rId10"/>
          <a:srcRect l="-33" r="-33"/>
          <a:stretch/>
        </p:blipFill>
        <p:spPr>
          <a:xfrm>
            <a:off x="9219895" y="5029200"/>
            <a:ext cx="171907" cy="152705"/>
          </a:xfrm>
          <a:prstGeom prst="rect">
            <a:avLst/>
          </a:prstGeom>
        </p:spPr>
      </p:pic>
      <p:sp>
        <p:nvSpPr>
          <p:cNvPr id="32" name="Text 22"/>
          <p:cNvSpPr txBox="1"/>
          <p:nvPr/>
        </p:nvSpPr>
        <p:spPr>
          <a:xfrm>
            <a:off x="9467698" y="4990795"/>
            <a:ext cx="11722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SAP/Salesforce</a:t>
            </a:r>
            <a:endParaRPr lang="en-US" sz="1200" dirty="0"/>
          </a:p>
        </p:txBody>
      </p:sp>
      <p:pic>
        <p:nvPicPr>
          <p:cNvPr id="33" name="Image 8" descr="preencoded.png"/>
          <p:cNvPicPr>
            <a:picLocks noChangeAspect="1"/>
          </p:cNvPicPr>
          <p:nvPr/>
        </p:nvPicPr>
        <p:blipFill>
          <a:blip r:embed="rId11"/>
          <a:srcRect/>
          <a:stretch/>
        </p:blipFill>
        <p:spPr>
          <a:xfrm>
            <a:off x="6476695" y="5400446"/>
            <a:ext cx="133502" cy="133502"/>
          </a:xfrm>
          <a:prstGeom prst="rect">
            <a:avLst/>
          </a:prstGeom>
        </p:spPr>
      </p:pic>
      <p:sp>
        <p:nvSpPr>
          <p:cNvPr id="34" name="Text 23"/>
          <p:cNvSpPr txBox="1"/>
          <p:nvPr/>
        </p:nvSpPr>
        <p:spPr>
          <a:xfrm>
            <a:off x="6648602" y="5372100"/>
            <a:ext cx="4500677"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 クエリフェデレーション公式ドキュメントを参照</a:t>
            </a:r>
            <a:endParaRPr lang="en-US" sz="1000" dirty="0"/>
          </a:p>
        </p:txBody>
      </p:sp>
      <p:sp>
        <p:nvSpPr>
          <p:cNvPr id="35" name="Text 24"/>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50 / 55</a:t>
            </a:r>
            <a:endParaRPr 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Shape 0"/>
          <p:cNvSpPr/>
          <p:nvPr/>
        </p:nvSpPr>
        <p:spPr>
          <a:xfrm>
            <a:off x="0" y="0"/>
            <a:ext cx="12191695" cy="735360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6535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第7部 セキュリティとガバナンス</a:t>
            </a:r>
            <a:endParaRPr lang="en-US" sz="1300" dirty="0"/>
          </a:p>
        </p:txBody>
      </p:sp>
      <p:sp>
        <p:nvSpPr>
          <p:cNvPr id="5" name="Shape 3"/>
          <p:cNvSpPr/>
          <p:nvPr/>
        </p:nvSpPr>
        <p:spPr>
          <a:xfrm>
            <a:off x="0" y="457200"/>
            <a:ext cx="4067251" cy="6896405"/>
          </a:xfrm>
          <a:prstGeom prst="rect">
            <a:avLst/>
          </a:prstGeom>
          <a:solidFill>
            <a:srgbClr val="E7EFF8"/>
          </a:solidFill>
          <a:ln/>
        </p:spPr>
        <p:txBody>
          <a:bodyPr/>
          <a:lstStyle/>
          <a:p>
            <a:endParaRPr lang="ja-JP" altLang="en-US"/>
          </a:p>
        </p:txBody>
      </p:sp>
      <p:sp>
        <p:nvSpPr>
          <p:cNvPr id="6" name="Text 4"/>
          <p:cNvSpPr txBox="1"/>
          <p:nvPr/>
        </p:nvSpPr>
        <p:spPr>
          <a:xfrm>
            <a:off x="304495" y="857707"/>
            <a:ext cx="3610051"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第7部 セキュリティとガバナンス</a:t>
            </a:r>
            <a:endParaRPr lang="en-US" sz="2700" dirty="0"/>
          </a:p>
        </p:txBody>
      </p:sp>
      <p:sp>
        <p:nvSpPr>
          <p:cNvPr id="7" name="Text 5"/>
          <p:cNvSpPr txBox="1"/>
          <p:nvPr/>
        </p:nvSpPr>
        <p:spPr>
          <a:xfrm>
            <a:off x="304495" y="1914754"/>
            <a:ext cx="3557930" cy="781812"/>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Databricksプラットフォームのセキュリティ要点まとめ。多層防御の考え方と実装方法を解説します。</a:t>
            </a:r>
            <a:endParaRPr lang="en-US" sz="1300" dirty="0"/>
          </a:p>
        </p:txBody>
      </p:sp>
      <p:sp>
        <p:nvSpPr>
          <p:cNvPr id="8" name="Shape 6"/>
          <p:cNvSpPr/>
          <p:nvPr/>
        </p:nvSpPr>
        <p:spPr>
          <a:xfrm>
            <a:off x="304495" y="6439205"/>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37998" y="6572707"/>
            <a:ext cx="190195" cy="190195"/>
          </a:xfrm>
          <a:prstGeom prst="rect">
            <a:avLst/>
          </a:prstGeom>
        </p:spPr>
      </p:pic>
      <p:sp>
        <p:nvSpPr>
          <p:cNvPr id="10" name="Shape 7"/>
          <p:cNvSpPr/>
          <p:nvPr/>
        </p:nvSpPr>
        <p:spPr>
          <a:xfrm>
            <a:off x="914400" y="6648602"/>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3581705"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セキュリティベストプラクティス</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635094" y="1447495"/>
            <a:ext cx="31528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多層防御アプローチによるセキュリティ設計</a:t>
            </a:r>
            <a:endParaRPr lang="en-US" sz="1200" dirty="0"/>
          </a:p>
        </p:txBody>
      </p:sp>
      <p:sp>
        <p:nvSpPr>
          <p:cNvPr id="14" name="Text 11"/>
          <p:cNvSpPr txBox="1"/>
          <p:nvPr/>
        </p:nvSpPr>
        <p:spPr>
          <a:xfrm>
            <a:off x="4635094" y="1790395"/>
            <a:ext cx="28099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IAM統合とID管理のベストプラクティス</a:t>
            </a:r>
            <a:endParaRPr lang="en-US" sz="1200" dirty="0"/>
          </a:p>
        </p:txBody>
      </p:sp>
      <p:sp>
        <p:nvSpPr>
          <p:cNvPr id="15" name="Text 12"/>
          <p:cNvSpPr txBox="1"/>
          <p:nvPr/>
        </p:nvSpPr>
        <p:spPr>
          <a:xfrm>
            <a:off x="4635094" y="2133295"/>
            <a:ext cx="2781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ネットワーク分離とPrivate Linkの活用</a:t>
            </a:r>
            <a:endParaRPr lang="en-US" sz="1200" dirty="0"/>
          </a:p>
        </p:txBody>
      </p:sp>
      <p:sp>
        <p:nvSpPr>
          <p:cNvPr id="16" name="Text 13"/>
          <p:cNvSpPr txBox="1"/>
          <p:nvPr/>
        </p:nvSpPr>
        <p:spPr>
          <a:xfrm>
            <a:off x="4635094" y="2476195"/>
            <a:ext cx="31720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データ暗号化（保存中・転送中）の実装方法</a:t>
            </a:r>
            <a:endParaRPr lang="en-US" sz="1200" dirty="0"/>
          </a:p>
        </p:txBody>
      </p:sp>
      <p:sp>
        <p:nvSpPr>
          <p:cNvPr id="17" name="Text 14"/>
          <p:cNvSpPr txBox="1"/>
          <p:nvPr/>
        </p:nvSpPr>
        <p:spPr>
          <a:xfrm>
            <a:off x="4444898" y="2991002"/>
            <a:ext cx="3353105"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コンプライアンス要件への対応</a:t>
            </a:r>
            <a:endParaRPr lang="en-US" sz="1800" dirty="0"/>
          </a:p>
        </p:txBody>
      </p:sp>
      <p:sp>
        <p:nvSpPr>
          <p:cNvPr id="18" name="Shape 15"/>
          <p:cNvSpPr/>
          <p:nvPr/>
        </p:nvSpPr>
        <p:spPr>
          <a:xfrm>
            <a:off x="4444898" y="3353105"/>
            <a:ext cx="609905" cy="38405"/>
          </a:xfrm>
          <a:prstGeom prst="rect">
            <a:avLst/>
          </a:prstGeom>
          <a:solidFill>
            <a:srgbClr val="FF8A00"/>
          </a:solidFill>
          <a:ln/>
        </p:spPr>
        <p:txBody>
          <a:bodyPr/>
          <a:lstStyle/>
          <a:p>
            <a:endParaRPr lang="ja-JP" altLang="en-US"/>
          </a:p>
        </p:txBody>
      </p:sp>
      <p:sp>
        <p:nvSpPr>
          <p:cNvPr id="19" name="Text 16"/>
          <p:cNvSpPr txBox="1"/>
          <p:nvPr/>
        </p:nvSpPr>
        <p:spPr>
          <a:xfrm>
            <a:off x="4635094" y="3543300"/>
            <a:ext cx="34482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GDPR、CCPA、HIPAAなど主要規制への対応方法</a:t>
            </a:r>
            <a:endParaRPr lang="en-US" sz="1200" dirty="0"/>
          </a:p>
        </p:txBody>
      </p:sp>
      <p:sp>
        <p:nvSpPr>
          <p:cNvPr id="20" name="Text 17"/>
          <p:cNvSpPr txBox="1"/>
          <p:nvPr/>
        </p:nvSpPr>
        <p:spPr>
          <a:xfrm>
            <a:off x="4635094" y="3886200"/>
            <a:ext cx="36100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業界別コンプライアンス要件（金融・医療・公共）</a:t>
            </a:r>
            <a:endParaRPr lang="en-US" sz="1200" dirty="0"/>
          </a:p>
        </p:txBody>
      </p:sp>
      <p:sp>
        <p:nvSpPr>
          <p:cNvPr id="21" name="Text 18"/>
          <p:cNvSpPr txBox="1"/>
          <p:nvPr/>
        </p:nvSpPr>
        <p:spPr>
          <a:xfrm>
            <a:off x="4635094" y="4229100"/>
            <a:ext cx="361005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監査ログとコンプライアンスレポート作成の自動化</a:t>
            </a:r>
            <a:endParaRPr lang="en-US" sz="1200" dirty="0"/>
          </a:p>
        </p:txBody>
      </p:sp>
      <p:sp>
        <p:nvSpPr>
          <p:cNvPr id="22" name="Text 19"/>
          <p:cNvSpPr txBox="1"/>
          <p:nvPr/>
        </p:nvSpPr>
        <p:spPr>
          <a:xfrm>
            <a:off x="4444898" y="4743907"/>
            <a:ext cx="4506163"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データプライバシーとユーザーガバナンス</a:t>
            </a:r>
            <a:endParaRPr lang="en-US" sz="1800" dirty="0"/>
          </a:p>
        </p:txBody>
      </p:sp>
      <p:sp>
        <p:nvSpPr>
          <p:cNvPr id="23" name="Shape 20"/>
          <p:cNvSpPr/>
          <p:nvPr/>
        </p:nvSpPr>
        <p:spPr>
          <a:xfrm>
            <a:off x="4444898" y="5105095"/>
            <a:ext cx="609905" cy="38405"/>
          </a:xfrm>
          <a:prstGeom prst="rect">
            <a:avLst/>
          </a:prstGeom>
          <a:solidFill>
            <a:srgbClr val="FF8A00"/>
          </a:solidFill>
          <a:ln/>
        </p:spPr>
        <p:txBody>
          <a:bodyPr/>
          <a:lstStyle/>
          <a:p>
            <a:endParaRPr lang="ja-JP" altLang="en-US"/>
          </a:p>
        </p:txBody>
      </p:sp>
      <p:sp>
        <p:nvSpPr>
          <p:cNvPr id="24" name="Text 21"/>
          <p:cNvSpPr txBox="1"/>
          <p:nvPr/>
        </p:nvSpPr>
        <p:spPr>
          <a:xfrm>
            <a:off x="4635094" y="5296205"/>
            <a:ext cx="443941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属性ベースのアクセス制御（ABAC）によるきめ細かな権限管理</a:t>
            </a:r>
            <a:endParaRPr lang="en-US" sz="1200" dirty="0"/>
          </a:p>
        </p:txBody>
      </p:sp>
      <p:sp>
        <p:nvSpPr>
          <p:cNvPr id="25" name="Text 22"/>
          <p:cNvSpPr txBox="1"/>
          <p:nvPr/>
        </p:nvSpPr>
        <p:spPr>
          <a:xfrm>
            <a:off x="4635094" y="5639105"/>
            <a:ext cx="27057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データ分類・マスキング・匿名化技術</a:t>
            </a:r>
            <a:endParaRPr lang="en-US" sz="1200" dirty="0"/>
          </a:p>
        </p:txBody>
      </p:sp>
      <p:sp>
        <p:nvSpPr>
          <p:cNvPr id="26" name="Text 23"/>
          <p:cNvSpPr txBox="1"/>
          <p:nvPr/>
        </p:nvSpPr>
        <p:spPr>
          <a:xfrm>
            <a:off x="4635094" y="5982005"/>
            <a:ext cx="33531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Catalogによる統合ガバナンスの実現方法</a:t>
            </a:r>
            <a:endParaRPr lang="en-US" sz="1200" dirty="0"/>
          </a:p>
        </p:txBody>
      </p:sp>
      <p:sp>
        <p:nvSpPr>
          <p:cNvPr id="27" name="Text 24"/>
          <p:cNvSpPr txBox="1"/>
          <p:nvPr/>
        </p:nvSpPr>
        <p:spPr>
          <a:xfrm>
            <a:off x="4635094" y="632490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SAIFフレームワークを活用したセキュリティ管理</a:t>
            </a:r>
            <a:endParaRPr lang="en-US" sz="1200" dirty="0"/>
          </a:p>
        </p:txBody>
      </p:sp>
      <p:sp>
        <p:nvSpPr>
          <p:cNvPr id="28" name="Text 25"/>
          <p:cNvSpPr txBox="1"/>
          <p:nvPr/>
        </p:nvSpPr>
        <p:spPr>
          <a:xfrm>
            <a:off x="4444898" y="6705295"/>
            <a:ext cx="500177"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t>
            </a:r>
            <a:endParaRPr lang="en-US" sz="1000" dirty="0"/>
          </a:p>
        </p:txBody>
      </p:sp>
      <p:sp>
        <p:nvSpPr>
          <p:cNvPr id="29" name="Text 26"/>
          <p:cNvSpPr txBox="1"/>
          <p:nvPr/>
        </p:nvSpPr>
        <p:spPr>
          <a:xfrm>
            <a:off x="4845406" y="6705295"/>
            <a:ext cx="3415284" cy="191110"/>
          </a:xfrm>
          <a:prstGeom prst="rect">
            <a:avLst/>
          </a:prstGeom>
          <a:noFill/>
          <a:ln/>
        </p:spPr>
        <p:txBody>
          <a:bodyPr wrap="square" lIns="0" tIns="0" rIns="0" bIns="0" rtlCol="0" anchor="ctr"/>
          <a:lstStyle/>
          <a:p>
            <a:pPr marL="0" indent="0" algn="l">
              <a:buNone/>
            </a:pPr>
            <a:r>
              <a:rPr lang="en-US" sz="1000" dirty="0">
                <a:solidFill>
                  <a:srgbClr val="2563EB"/>
                </a:solidFill>
                <a:latin typeface="Noto Sans JP" pitchFamily="34" charset="0"/>
                <a:ea typeface="Noto Sans JP" pitchFamily="34" charset="-122"/>
                <a:cs typeface="Noto Sans JP" pitchFamily="34" charset="-120"/>
                <a:hlinkClick r:id="rId4"/>
              </a:rPr>
              <a:t>Databricksセキュリティベストプラクティス公式サイト</a:t>
            </a:r>
            <a:endParaRPr lang="en-US" sz="1000" dirty="0"/>
          </a:p>
        </p:txBody>
      </p:sp>
      <p:sp>
        <p:nvSpPr>
          <p:cNvPr id="30" name="Text 27"/>
          <p:cNvSpPr txBox="1"/>
          <p:nvPr/>
        </p:nvSpPr>
        <p:spPr>
          <a:xfrm>
            <a:off x="8160106" y="6705295"/>
            <a:ext cx="116768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をご参照ください</a:t>
            </a:r>
            <a:endParaRPr lang="en-US"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69107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セキュリティベストプラクティス</a:t>
            </a:r>
            <a:endParaRPr lang="en-US" sz="1300" dirty="0"/>
          </a:p>
        </p:txBody>
      </p:sp>
      <p:sp>
        <p:nvSpPr>
          <p:cNvPr id="5" name="Shape 3"/>
          <p:cNvSpPr/>
          <p:nvPr/>
        </p:nvSpPr>
        <p:spPr>
          <a:xfrm>
            <a:off x="647395" y="1126541"/>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1279246"/>
            <a:ext cx="4496105" cy="2210105"/>
          </a:xfrm>
          <a:prstGeom prst="rect">
            <a:avLst/>
          </a:prstGeom>
        </p:spPr>
      </p:pic>
      <p:sp>
        <p:nvSpPr>
          <p:cNvPr id="7" name="Text 4"/>
          <p:cNvSpPr txBox="1"/>
          <p:nvPr/>
        </p:nvSpPr>
        <p:spPr>
          <a:xfrm>
            <a:off x="1787652" y="3635654"/>
            <a:ext cx="2624328"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Databricksのセキュリティ多層防御モデル</a:t>
            </a:r>
            <a:endParaRPr lang="en-US" sz="1000" dirty="0"/>
          </a:p>
        </p:txBody>
      </p:sp>
      <p:sp>
        <p:nvSpPr>
          <p:cNvPr id="8" name="Text 5"/>
          <p:cNvSpPr txBox="1"/>
          <p:nvPr/>
        </p:nvSpPr>
        <p:spPr>
          <a:xfrm>
            <a:off x="1559052" y="3855110"/>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3855110"/>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647395" y="4474159"/>
            <a:ext cx="4800600" cy="1447495"/>
          </a:xfrm>
          <a:prstGeom prst="roundRect">
            <a:avLst>
              <a:gd name="adj" fmla="val 3325"/>
            </a:avLst>
          </a:prstGeom>
          <a:solidFill>
            <a:srgbClr val="E7EFF8"/>
          </a:solidFill>
          <a:ln/>
        </p:spPr>
        <p:txBody>
          <a:bodyPr/>
          <a:lstStyle/>
          <a:p>
            <a:endParaRPr lang="ja-JP" altLang="en-US"/>
          </a:p>
        </p:txBody>
      </p:sp>
      <p:sp>
        <p:nvSpPr>
          <p:cNvPr id="11" name="Text 8"/>
          <p:cNvSpPr txBox="1"/>
          <p:nvPr/>
        </p:nvSpPr>
        <p:spPr>
          <a:xfrm>
            <a:off x="2246681" y="4626864"/>
            <a:ext cx="1724558" cy="228600"/>
          </a:xfrm>
          <a:prstGeom prst="rect">
            <a:avLst/>
          </a:prstGeom>
          <a:noFill/>
          <a:ln/>
        </p:spPr>
        <p:txBody>
          <a:bodyPr wrap="square" lIns="0" tIns="0" rIns="0" bIns="0" rtlCol="0" anchor="ctr"/>
          <a:lstStyle/>
          <a:p>
            <a:pPr marL="0" indent="0" algn="ctr">
              <a:buNone/>
            </a:pPr>
            <a:r>
              <a:rPr lang="en-US" sz="1200" dirty="0">
                <a:solidFill>
                  <a:srgbClr val="1B5FA7"/>
                </a:solidFill>
                <a:latin typeface="Noto Sans JP" pitchFamily="34" charset="0"/>
                <a:ea typeface="Noto Sans JP" pitchFamily="34" charset="-122"/>
                <a:cs typeface="Noto Sans JP" pitchFamily="34" charset="-120"/>
              </a:rPr>
              <a:t>セキュリティの4つの柱</a:t>
            </a:r>
            <a:endParaRPr lang="en-US" sz="1200" dirty="0"/>
          </a:p>
        </p:txBody>
      </p:sp>
      <p:pic>
        <p:nvPicPr>
          <p:cNvPr id="12" name="Image 1" descr="preencoded.png"/>
          <p:cNvPicPr>
            <a:picLocks noChangeAspect="1"/>
          </p:cNvPicPr>
          <p:nvPr/>
        </p:nvPicPr>
        <p:blipFill>
          <a:blip r:embed="rId5"/>
          <a:srcRect t="-180" b="-180"/>
          <a:stretch/>
        </p:blipFill>
        <p:spPr>
          <a:xfrm>
            <a:off x="800100" y="5084064"/>
            <a:ext cx="190195" cy="152705"/>
          </a:xfrm>
          <a:prstGeom prst="rect">
            <a:avLst/>
          </a:prstGeom>
        </p:spPr>
      </p:pic>
      <p:sp>
        <p:nvSpPr>
          <p:cNvPr id="13" name="Text 9"/>
          <p:cNvSpPr txBox="1"/>
          <p:nvPr/>
        </p:nvSpPr>
        <p:spPr>
          <a:xfrm>
            <a:off x="1067105" y="4931359"/>
            <a:ext cx="1914754" cy="4572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アイデンティティとアクセス</a:t>
            </a:r>
            <a:endParaRPr lang="en-US" sz="1200" dirty="0"/>
          </a:p>
        </p:txBody>
      </p:sp>
      <p:pic>
        <p:nvPicPr>
          <p:cNvPr id="14" name="Image 2" descr="preencoded.png"/>
          <p:cNvPicPr>
            <a:picLocks noChangeAspect="1"/>
          </p:cNvPicPr>
          <p:nvPr/>
        </p:nvPicPr>
        <p:blipFill>
          <a:blip r:embed="rId6"/>
          <a:srcRect t="-43" b="-43"/>
          <a:stretch/>
        </p:blipFill>
        <p:spPr>
          <a:xfrm>
            <a:off x="3124505" y="5084064"/>
            <a:ext cx="133502" cy="152705"/>
          </a:xfrm>
          <a:prstGeom prst="rect">
            <a:avLst/>
          </a:prstGeom>
        </p:spPr>
      </p:pic>
      <p:sp>
        <p:nvSpPr>
          <p:cNvPr id="15" name="Text 10"/>
          <p:cNvSpPr txBox="1"/>
          <p:nvPr/>
        </p:nvSpPr>
        <p:spPr>
          <a:xfrm>
            <a:off x="3333902" y="5045659"/>
            <a:ext cx="1495958"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データ保護と暗号化</a:t>
            </a:r>
            <a:endParaRPr lang="en-US" sz="1200" dirty="0"/>
          </a:p>
        </p:txBody>
      </p:sp>
      <p:pic>
        <p:nvPicPr>
          <p:cNvPr id="16" name="Image 3" descr="preencoded.png"/>
          <p:cNvPicPr>
            <a:picLocks noChangeAspect="1"/>
          </p:cNvPicPr>
          <p:nvPr/>
        </p:nvPicPr>
        <p:blipFill>
          <a:blip r:embed="rId7"/>
          <a:srcRect t="-180" b="-180"/>
          <a:stretch/>
        </p:blipFill>
        <p:spPr>
          <a:xfrm>
            <a:off x="800100" y="5578754"/>
            <a:ext cx="190195" cy="152705"/>
          </a:xfrm>
          <a:prstGeom prst="rect">
            <a:avLst/>
          </a:prstGeom>
        </p:spPr>
      </p:pic>
      <p:sp>
        <p:nvSpPr>
          <p:cNvPr id="17" name="Text 11"/>
          <p:cNvSpPr txBox="1"/>
          <p:nvPr/>
        </p:nvSpPr>
        <p:spPr>
          <a:xfrm>
            <a:off x="1067105" y="5541264"/>
            <a:ext cx="1343254"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ネットワーク分離</a:t>
            </a:r>
            <a:endParaRPr lang="en-US" sz="1200" dirty="0"/>
          </a:p>
        </p:txBody>
      </p:sp>
      <p:pic>
        <p:nvPicPr>
          <p:cNvPr id="18" name="Image 4" descr="preencoded.png"/>
          <p:cNvPicPr>
            <a:picLocks noChangeAspect="1"/>
          </p:cNvPicPr>
          <p:nvPr/>
        </p:nvPicPr>
        <p:blipFill>
          <a:blip r:embed="rId8"/>
          <a:srcRect/>
          <a:stretch/>
        </p:blipFill>
        <p:spPr>
          <a:xfrm>
            <a:off x="3124505" y="5578754"/>
            <a:ext cx="152705" cy="152705"/>
          </a:xfrm>
          <a:prstGeom prst="rect">
            <a:avLst/>
          </a:prstGeom>
        </p:spPr>
      </p:pic>
      <p:sp>
        <p:nvSpPr>
          <p:cNvPr id="19" name="Text 12"/>
          <p:cNvSpPr txBox="1"/>
          <p:nvPr/>
        </p:nvSpPr>
        <p:spPr>
          <a:xfrm>
            <a:off x="3353105" y="5541264"/>
            <a:ext cx="1038758"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監査と可視性</a:t>
            </a:r>
            <a:endParaRPr lang="en-US" sz="1200" dirty="0"/>
          </a:p>
        </p:txBody>
      </p:sp>
      <p:sp>
        <p:nvSpPr>
          <p:cNvPr id="20" name="Text 13"/>
          <p:cNvSpPr txBox="1"/>
          <p:nvPr/>
        </p:nvSpPr>
        <p:spPr>
          <a:xfrm>
            <a:off x="6476695" y="800100"/>
            <a:ext cx="44723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セキュリティベストプラクティス</a:t>
            </a:r>
            <a:endParaRPr lang="en-US" sz="2200" dirty="0"/>
          </a:p>
        </p:txBody>
      </p:sp>
      <p:sp>
        <p:nvSpPr>
          <p:cNvPr id="21" name="Shape 14"/>
          <p:cNvSpPr/>
          <p:nvPr/>
        </p:nvSpPr>
        <p:spPr>
          <a:xfrm>
            <a:off x="6476695" y="1410005"/>
            <a:ext cx="609905" cy="38405"/>
          </a:xfrm>
          <a:prstGeom prst="rect">
            <a:avLst/>
          </a:prstGeom>
          <a:solidFill>
            <a:srgbClr val="FF8A00"/>
          </a:solidFill>
          <a:ln/>
        </p:spPr>
        <p:txBody>
          <a:bodyPr/>
          <a:lstStyle/>
          <a:p>
            <a:endParaRPr lang="ja-JP" altLang="en-US"/>
          </a:p>
        </p:txBody>
      </p:sp>
      <p:sp>
        <p:nvSpPr>
          <p:cNvPr id="22" name="Text 15"/>
          <p:cNvSpPr txBox="1"/>
          <p:nvPr/>
        </p:nvSpPr>
        <p:spPr>
          <a:xfrm>
            <a:off x="6476695" y="16760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Databricksプラットフォームを安全に運用するための主要なセキュリティベストプラクティスを紹介します。これらの対策を組み合わせることで、包括的なセキュリティ体制を確立できます。</a:t>
            </a:r>
            <a:endParaRPr lang="en-US" sz="1200" dirty="0"/>
          </a:p>
        </p:txBody>
      </p:sp>
      <p:sp>
        <p:nvSpPr>
          <p:cNvPr id="23" name="Text 16"/>
          <p:cNvSpPr txBox="1"/>
          <p:nvPr/>
        </p:nvSpPr>
        <p:spPr>
          <a:xfrm>
            <a:off x="6705295" y="25146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アクセス管理：Unity Catalogによる細粒度アクセス制御の実装、IAMロールの最小権限原則の徹底、SSO連携</a:t>
            </a:r>
            <a:endParaRPr lang="en-US" sz="1200" dirty="0"/>
          </a:p>
        </p:txBody>
      </p:sp>
      <p:sp>
        <p:nvSpPr>
          <p:cNvPr id="24" name="Text 17"/>
          <p:cNvSpPr txBox="1"/>
          <p:nvPr/>
        </p:nvSpPr>
        <p:spPr>
          <a:xfrm>
            <a:off x="6705295" y="3086100"/>
            <a:ext cx="50484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データ保護：保管時と転送時の暗号化、顧客管理暗号化キー(CMEK)の活用、自動データ分類によるPII保護</a:t>
            </a:r>
            <a:endParaRPr lang="en-US" sz="1200" dirty="0"/>
          </a:p>
        </p:txBody>
      </p:sp>
      <p:sp>
        <p:nvSpPr>
          <p:cNvPr id="25" name="Text 18"/>
          <p:cNvSpPr txBox="1"/>
          <p:nvPr/>
        </p:nvSpPr>
        <p:spPr>
          <a:xfrm>
            <a:off x="6705295" y="3657600"/>
            <a:ext cx="52102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ネットワーク分離：PrivateLink/VNet連携、IP許可リスト、Secure Cluster Connectivity (SCC) の有効化</a:t>
            </a:r>
            <a:endParaRPr lang="en-US" sz="1200" dirty="0"/>
          </a:p>
        </p:txBody>
      </p:sp>
      <p:sp>
        <p:nvSpPr>
          <p:cNvPr id="26" name="Text 19"/>
          <p:cNvSpPr txBox="1"/>
          <p:nvPr/>
        </p:nvSpPr>
        <p:spPr>
          <a:xfrm>
            <a:off x="6705295" y="4229100"/>
            <a:ext cx="49725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監査と検知：包括的な監査ログの有効化、異常検知、Security Analysis Tool(SAT)による継続的なセキュリティ姿勢評価</a:t>
            </a:r>
            <a:endParaRPr lang="en-US" sz="1200" dirty="0"/>
          </a:p>
        </p:txBody>
      </p:sp>
      <p:sp>
        <p:nvSpPr>
          <p:cNvPr id="27" name="Shape 20"/>
          <p:cNvSpPr/>
          <p:nvPr/>
        </p:nvSpPr>
        <p:spPr>
          <a:xfrm>
            <a:off x="6476695" y="4839005"/>
            <a:ext cx="5333695" cy="1181405"/>
          </a:xfrm>
          <a:prstGeom prst="roundRect">
            <a:avLst>
              <a:gd name="adj" fmla="val 4994"/>
            </a:avLst>
          </a:prstGeom>
          <a:solidFill>
            <a:srgbClr val="FFFBEB"/>
          </a:solidFill>
          <a:ln/>
        </p:spPr>
        <p:txBody>
          <a:bodyPr/>
          <a:lstStyle/>
          <a:p>
            <a:endParaRPr lang="ja-JP" altLang="en-US"/>
          </a:p>
        </p:txBody>
      </p:sp>
      <p:sp>
        <p:nvSpPr>
          <p:cNvPr id="28" name="Shape 21"/>
          <p:cNvSpPr/>
          <p:nvPr/>
        </p:nvSpPr>
        <p:spPr>
          <a:xfrm>
            <a:off x="6476695" y="4839005"/>
            <a:ext cx="38405" cy="1181405"/>
          </a:xfrm>
          <a:prstGeom prst="rect">
            <a:avLst/>
          </a:prstGeom>
          <a:solidFill>
            <a:srgbClr val="FBBF24"/>
          </a:solidFill>
          <a:ln/>
        </p:spPr>
        <p:txBody>
          <a:bodyPr/>
          <a:lstStyle/>
          <a:p>
            <a:endParaRPr lang="ja-JP" altLang="en-US"/>
          </a:p>
        </p:txBody>
      </p:sp>
      <p:sp>
        <p:nvSpPr>
          <p:cNvPr id="29" name="Text 22"/>
          <p:cNvSpPr txBox="1"/>
          <p:nvPr/>
        </p:nvSpPr>
        <p:spPr>
          <a:xfrm>
            <a:off x="6667805" y="4990795"/>
            <a:ext cx="1638605"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セキュリティの自動化</a:t>
            </a:r>
            <a:endParaRPr lang="en-US" sz="1200" dirty="0"/>
          </a:p>
        </p:txBody>
      </p:sp>
      <p:sp>
        <p:nvSpPr>
          <p:cNvPr id="30" name="Text 23"/>
          <p:cNvSpPr txBox="1"/>
          <p:nvPr/>
        </p:nvSpPr>
        <p:spPr>
          <a:xfrm>
            <a:off x="6667805" y="5296205"/>
            <a:ext cx="4977079" cy="57150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Terraform/AzureCLIを使用したセキュリティ設定の自動化とSecurityReferenceArchitecture(SRA)テンプレートの活用により、一貫したセキュリティ対策の実装が可能です。</a:t>
            </a:r>
            <a:endParaRPr lang="en-US" sz="1000" dirty="0"/>
          </a:p>
        </p:txBody>
      </p:sp>
      <p:pic>
        <p:nvPicPr>
          <p:cNvPr id="31" name="Image 5" descr="preencoded.png"/>
          <p:cNvPicPr>
            <a:picLocks noChangeAspect="1"/>
          </p:cNvPicPr>
          <p:nvPr/>
        </p:nvPicPr>
        <p:blipFill>
          <a:blip r:embed="rId9"/>
          <a:srcRect/>
          <a:stretch/>
        </p:blipFill>
        <p:spPr>
          <a:xfrm>
            <a:off x="6476695" y="6048756"/>
            <a:ext cx="133502" cy="133502"/>
          </a:xfrm>
          <a:prstGeom prst="rect">
            <a:avLst/>
          </a:prstGeom>
        </p:spPr>
      </p:pic>
      <p:sp>
        <p:nvSpPr>
          <p:cNvPr id="32" name="Text 24"/>
          <p:cNvSpPr txBox="1"/>
          <p:nvPr/>
        </p:nvSpPr>
        <p:spPr>
          <a:xfrm>
            <a:off x="6648602" y="6019495"/>
            <a:ext cx="3948379"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詳細はDatabricksセキュリティベストプラクティスガイドを参照</a:t>
            </a:r>
            <a:endParaRPr lang="en-US" sz="1000" dirty="0"/>
          </a:p>
        </p:txBody>
      </p:sp>
      <p:sp>
        <p:nvSpPr>
          <p:cNvPr id="33" name="Text 25"/>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52 / 55</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Shape 0"/>
          <p:cNvSpPr/>
          <p:nvPr/>
        </p:nvSpPr>
        <p:spPr>
          <a:xfrm>
            <a:off x="0" y="0"/>
            <a:ext cx="12191695" cy="716249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520086"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コンプライアンス要件への対応</a:t>
            </a:r>
            <a:endParaRPr lang="en-US" sz="1300" dirty="0"/>
          </a:p>
        </p:txBody>
      </p:sp>
      <p:sp>
        <p:nvSpPr>
          <p:cNvPr id="5" name="Shape 3"/>
          <p:cNvSpPr/>
          <p:nvPr/>
        </p:nvSpPr>
        <p:spPr>
          <a:xfrm>
            <a:off x="647395" y="1561795"/>
            <a:ext cx="4800600" cy="3047695"/>
          </a:xfrm>
          <a:prstGeom prst="roundRect">
            <a:avLst>
              <a:gd name="adj" fmla="val 75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6" name="Shape 4"/>
          <p:cNvSpPr/>
          <p:nvPr/>
        </p:nvSpPr>
        <p:spPr>
          <a:xfrm>
            <a:off x="800100" y="1714500"/>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7" name="Image 0" descr="preencoded.png"/>
          <p:cNvPicPr>
            <a:picLocks noChangeAspect="1"/>
          </p:cNvPicPr>
          <p:nvPr/>
        </p:nvPicPr>
        <p:blipFill>
          <a:blip r:embed="rId3"/>
          <a:srcRect/>
          <a:stretch/>
        </p:blipFill>
        <p:spPr>
          <a:xfrm>
            <a:off x="1356055" y="1828800"/>
            <a:ext cx="286207" cy="286207"/>
          </a:xfrm>
          <a:prstGeom prst="rect">
            <a:avLst/>
          </a:prstGeom>
        </p:spPr>
      </p:pic>
      <p:sp>
        <p:nvSpPr>
          <p:cNvPr id="8" name="Text 5"/>
          <p:cNvSpPr txBox="1"/>
          <p:nvPr/>
        </p:nvSpPr>
        <p:spPr>
          <a:xfrm>
            <a:off x="1318565" y="2190902"/>
            <a:ext cx="462686"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GDPR</a:t>
            </a:r>
            <a:endParaRPr lang="en-US" sz="1000" dirty="0"/>
          </a:p>
        </p:txBody>
      </p:sp>
      <p:sp>
        <p:nvSpPr>
          <p:cNvPr id="9" name="Text 6"/>
          <p:cNvSpPr txBox="1"/>
          <p:nvPr/>
        </p:nvSpPr>
        <p:spPr>
          <a:xfrm>
            <a:off x="966521" y="2371954"/>
            <a:ext cx="1153058"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EU一般データ保護規則</a:t>
            </a:r>
            <a:endParaRPr lang="en-US" sz="900" dirty="0"/>
          </a:p>
        </p:txBody>
      </p:sp>
      <p:sp>
        <p:nvSpPr>
          <p:cNvPr id="10" name="Shape 7"/>
          <p:cNvSpPr/>
          <p:nvPr/>
        </p:nvSpPr>
        <p:spPr>
          <a:xfrm>
            <a:off x="2349094" y="1714500"/>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11" name="Image 1" descr="preencoded.png"/>
          <p:cNvPicPr>
            <a:picLocks noChangeAspect="1"/>
          </p:cNvPicPr>
          <p:nvPr/>
        </p:nvPicPr>
        <p:blipFill>
          <a:blip r:embed="rId4"/>
          <a:srcRect l="-607" r="-607"/>
          <a:stretch/>
        </p:blipFill>
        <p:spPr>
          <a:xfrm>
            <a:off x="2866644" y="1828800"/>
            <a:ext cx="362102" cy="286207"/>
          </a:xfrm>
          <a:prstGeom prst="rect">
            <a:avLst/>
          </a:prstGeom>
        </p:spPr>
      </p:pic>
      <p:sp>
        <p:nvSpPr>
          <p:cNvPr id="12" name="Text 8"/>
          <p:cNvSpPr txBox="1"/>
          <p:nvPr/>
        </p:nvSpPr>
        <p:spPr>
          <a:xfrm>
            <a:off x="2883103" y="2190902"/>
            <a:ext cx="433426"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CCPA</a:t>
            </a:r>
            <a:endParaRPr lang="en-US" sz="1000" dirty="0"/>
          </a:p>
        </p:txBody>
      </p:sp>
      <p:sp>
        <p:nvSpPr>
          <p:cNvPr id="13" name="Text 9"/>
          <p:cNvSpPr txBox="1"/>
          <p:nvPr/>
        </p:nvSpPr>
        <p:spPr>
          <a:xfrm>
            <a:off x="2476195" y="2371954"/>
            <a:ext cx="1239012"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カリフォルニア消費者プライバシー法</a:t>
            </a:r>
            <a:endParaRPr lang="en-US" sz="900" dirty="0"/>
          </a:p>
        </p:txBody>
      </p:sp>
      <p:sp>
        <p:nvSpPr>
          <p:cNvPr id="14" name="Shape 10"/>
          <p:cNvSpPr/>
          <p:nvPr/>
        </p:nvSpPr>
        <p:spPr>
          <a:xfrm>
            <a:off x="3899002" y="1714500"/>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15" name="Image 2" descr="preencoded.png"/>
          <p:cNvPicPr>
            <a:picLocks noChangeAspect="1"/>
          </p:cNvPicPr>
          <p:nvPr/>
        </p:nvPicPr>
        <p:blipFill>
          <a:blip r:embed="rId5"/>
          <a:srcRect l="-607" r="-607"/>
          <a:stretch/>
        </p:blipFill>
        <p:spPr>
          <a:xfrm>
            <a:off x="4416552" y="1828800"/>
            <a:ext cx="362102" cy="286207"/>
          </a:xfrm>
          <a:prstGeom prst="rect">
            <a:avLst/>
          </a:prstGeom>
        </p:spPr>
      </p:pic>
      <p:sp>
        <p:nvSpPr>
          <p:cNvPr id="16" name="Text 11"/>
          <p:cNvSpPr txBox="1"/>
          <p:nvPr/>
        </p:nvSpPr>
        <p:spPr>
          <a:xfrm>
            <a:off x="4405579" y="2190902"/>
            <a:ext cx="491033"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HIPAA</a:t>
            </a:r>
            <a:endParaRPr lang="en-US" sz="1000" dirty="0"/>
          </a:p>
        </p:txBody>
      </p:sp>
      <p:sp>
        <p:nvSpPr>
          <p:cNvPr id="17" name="Text 12"/>
          <p:cNvSpPr txBox="1"/>
          <p:nvPr/>
        </p:nvSpPr>
        <p:spPr>
          <a:xfrm>
            <a:off x="4026103" y="2371954"/>
            <a:ext cx="1239012"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医療保険の携行性と責任に関する法律</a:t>
            </a:r>
            <a:endParaRPr lang="en-US" sz="900" dirty="0"/>
          </a:p>
        </p:txBody>
      </p:sp>
      <p:sp>
        <p:nvSpPr>
          <p:cNvPr id="18" name="Shape 13"/>
          <p:cNvSpPr/>
          <p:nvPr/>
        </p:nvSpPr>
        <p:spPr>
          <a:xfrm>
            <a:off x="800100" y="2952598"/>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19" name="Image 3" descr="preencoded.png"/>
          <p:cNvPicPr>
            <a:picLocks noChangeAspect="1"/>
          </p:cNvPicPr>
          <p:nvPr/>
        </p:nvPicPr>
        <p:blipFill>
          <a:blip r:embed="rId6"/>
          <a:srcRect l="-266" r="-266"/>
          <a:stretch/>
        </p:blipFill>
        <p:spPr>
          <a:xfrm>
            <a:off x="1336853" y="3066898"/>
            <a:ext cx="323698" cy="286207"/>
          </a:xfrm>
          <a:prstGeom prst="rect">
            <a:avLst/>
          </a:prstGeom>
        </p:spPr>
      </p:pic>
      <p:sp>
        <p:nvSpPr>
          <p:cNvPr id="20" name="Text 14"/>
          <p:cNvSpPr txBox="1"/>
          <p:nvPr/>
        </p:nvSpPr>
        <p:spPr>
          <a:xfrm>
            <a:off x="1249985" y="3429000"/>
            <a:ext cx="605333"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PCI DSS</a:t>
            </a:r>
            <a:endParaRPr lang="en-US" sz="1000" dirty="0"/>
          </a:p>
        </p:txBody>
      </p:sp>
      <p:sp>
        <p:nvSpPr>
          <p:cNvPr id="21" name="Text 15"/>
          <p:cNvSpPr txBox="1"/>
          <p:nvPr/>
        </p:nvSpPr>
        <p:spPr>
          <a:xfrm>
            <a:off x="927202" y="3610051"/>
            <a:ext cx="1239012"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クレジットカード情報保護基準</a:t>
            </a:r>
            <a:endParaRPr lang="en-US" sz="900" dirty="0"/>
          </a:p>
        </p:txBody>
      </p:sp>
      <p:sp>
        <p:nvSpPr>
          <p:cNvPr id="22" name="Shape 16"/>
          <p:cNvSpPr/>
          <p:nvPr/>
        </p:nvSpPr>
        <p:spPr>
          <a:xfrm>
            <a:off x="2349094" y="2952598"/>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23" name="Image 4" descr="preencoded.png"/>
          <p:cNvPicPr>
            <a:picLocks noChangeAspect="1"/>
          </p:cNvPicPr>
          <p:nvPr/>
        </p:nvPicPr>
        <p:blipFill>
          <a:blip r:embed="rId7"/>
          <a:srcRect t="-530" b="-530"/>
          <a:stretch/>
        </p:blipFill>
        <p:spPr>
          <a:xfrm>
            <a:off x="2924251" y="3066898"/>
            <a:ext cx="247802" cy="286207"/>
          </a:xfrm>
          <a:prstGeom prst="rect">
            <a:avLst/>
          </a:prstGeom>
        </p:spPr>
      </p:pic>
      <p:sp>
        <p:nvSpPr>
          <p:cNvPr id="24" name="Text 17"/>
          <p:cNvSpPr txBox="1"/>
          <p:nvPr/>
        </p:nvSpPr>
        <p:spPr>
          <a:xfrm>
            <a:off x="2861158" y="3429000"/>
            <a:ext cx="481889"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SOC 2</a:t>
            </a:r>
            <a:endParaRPr lang="en-US" sz="1000" dirty="0"/>
          </a:p>
        </p:txBody>
      </p:sp>
      <p:sp>
        <p:nvSpPr>
          <p:cNvPr id="25" name="Text 18"/>
          <p:cNvSpPr txBox="1"/>
          <p:nvPr/>
        </p:nvSpPr>
        <p:spPr>
          <a:xfrm>
            <a:off x="2479853" y="3610051"/>
            <a:ext cx="1228954"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セキュリティ・可用性監査報告書</a:t>
            </a:r>
            <a:endParaRPr lang="en-US" sz="900" dirty="0"/>
          </a:p>
        </p:txBody>
      </p:sp>
      <p:sp>
        <p:nvSpPr>
          <p:cNvPr id="26" name="Shape 19"/>
          <p:cNvSpPr/>
          <p:nvPr/>
        </p:nvSpPr>
        <p:spPr>
          <a:xfrm>
            <a:off x="3899002" y="2952598"/>
            <a:ext cx="1399946" cy="1086307"/>
          </a:xfrm>
          <a:prstGeom prst="roundRect">
            <a:avLst>
              <a:gd name="adj" fmla="val 5907"/>
            </a:avLst>
          </a:prstGeom>
          <a:solidFill>
            <a:srgbClr val="E7EFF8"/>
          </a:solidFill>
          <a:ln/>
          <a:effectLst>
            <a:outerShdw blurRad="12700" dist="12700" dir="16200000" algn="bl" rotWithShape="0">
              <a:srgbClr val="000000">
                <a:alpha val="75000"/>
              </a:srgbClr>
            </a:outerShdw>
          </a:effectLst>
        </p:spPr>
        <p:txBody>
          <a:bodyPr/>
          <a:lstStyle/>
          <a:p>
            <a:endParaRPr lang="ja-JP" altLang="en-US"/>
          </a:p>
        </p:txBody>
      </p:sp>
      <p:pic>
        <p:nvPicPr>
          <p:cNvPr id="27" name="Image 5" descr="preencoded.png"/>
          <p:cNvPicPr>
            <a:picLocks noChangeAspect="1"/>
          </p:cNvPicPr>
          <p:nvPr/>
        </p:nvPicPr>
        <p:blipFill>
          <a:blip r:embed="rId8"/>
          <a:srcRect/>
          <a:stretch/>
        </p:blipFill>
        <p:spPr>
          <a:xfrm>
            <a:off x="4454042" y="3066898"/>
            <a:ext cx="286207" cy="286207"/>
          </a:xfrm>
          <a:prstGeom prst="rect">
            <a:avLst/>
          </a:prstGeom>
        </p:spPr>
      </p:pic>
      <p:sp>
        <p:nvSpPr>
          <p:cNvPr id="28" name="Text 20"/>
          <p:cNvSpPr txBox="1"/>
          <p:nvPr/>
        </p:nvSpPr>
        <p:spPr>
          <a:xfrm>
            <a:off x="4281221" y="3429000"/>
            <a:ext cx="738835"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ISO 27001</a:t>
            </a:r>
            <a:endParaRPr lang="en-US" sz="1000" dirty="0"/>
          </a:p>
        </p:txBody>
      </p:sp>
      <p:sp>
        <p:nvSpPr>
          <p:cNvPr id="29" name="Text 21"/>
          <p:cNvSpPr txBox="1"/>
          <p:nvPr/>
        </p:nvSpPr>
        <p:spPr>
          <a:xfrm>
            <a:off x="4028846" y="3610051"/>
            <a:ext cx="1228954" cy="314554"/>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情報セキュリティ国際規格</a:t>
            </a:r>
            <a:endParaRPr lang="en-US" sz="900" dirty="0"/>
          </a:p>
        </p:txBody>
      </p:sp>
      <p:sp>
        <p:nvSpPr>
          <p:cNvPr id="30" name="Text 22"/>
          <p:cNvSpPr txBox="1"/>
          <p:nvPr/>
        </p:nvSpPr>
        <p:spPr>
          <a:xfrm>
            <a:off x="1323137" y="4267505"/>
            <a:ext cx="3557930"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Databricksが対応する主要なコンプライアンス認証と規制</a:t>
            </a:r>
            <a:endParaRPr lang="en-US" sz="1000" dirty="0"/>
          </a:p>
        </p:txBody>
      </p:sp>
      <p:sp>
        <p:nvSpPr>
          <p:cNvPr id="31" name="Shape 23"/>
          <p:cNvSpPr/>
          <p:nvPr/>
        </p:nvSpPr>
        <p:spPr>
          <a:xfrm>
            <a:off x="381305" y="4914900"/>
            <a:ext cx="5333695" cy="1143000"/>
          </a:xfrm>
          <a:prstGeom prst="roundRect">
            <a:avLst>
              <a:gd name="adj" fmla="val 5333"/>
            </a:avLst>
          </a:prstGeom>
          <a:solidFill>
            <a:srgbClr val="E7EFF8"/>
          </a:solidFill>
          <a:ln/>
        </p:spPr>
        <p:txBody>
          <a:bodyPr/>
          <a:lstStyle/>
          <a:p>
            <a:endParaRPr lang="ja-JP" altLang="en-US"/>
          </a:p>
        </p:txBody>
      </p:sp>
      <p:sp>
        <p:nvSpPr>
          <p:cNvPr id="32" name="Text 24"/>
          <p:cNvSpPr txBox="1"/>
          <p:nvPr/>
        </p:nvSpPr>
        <p:spPr>
          <a:xfrm>
            <a:off x="2063801" y="5067605"/>
            <a:ext cx="2086661" cy="228600"/>
          </a:xfrm>
          <a:prstGeom prst="rect">
            <a:avLst/>
          </a:prstGeom>
          <a:noFill/>
          <a:ln/>
        </p:spPr>
        <p:txBody>
          <a:bodyPr wrap="square" lIns="0" tIns="0" rIns="0" bIns="0" rtlCol="0" anchor="ctr"/>
          <a:lstStyle/>
          <a:p>
            <a:pPr marL="0" indent="0" algn="ctr">
              <a:buNone/>
            </a:pPr>
            <a:r>
              <a:rPr lang="en-US" sz="1200" dirty="0">
                <a:solidFill>
                  <a:srgbClr val="1B5FA7"/>
                </a:solidFill>
                <a:latin typeface="Noto Sans JP" pitchFamily="34" charset="0"/>
                <a:ea typeface="Noto Sans JP" pitchFamily="34" charset="-122"/>
                <a:cs typeface="Noto Sans JP" pitchFamily="34" charset="-120"/>
              </a:rPr>
              <a:t>業界別コンプライアンス対応</a:t>
            </a:r>
            <a:endParaRPr lang="en-US" sz="1200" dirty="0"/>
          </a:p>
        </p:txBody>
      </p:sp>
      <p:pic>
        <p:nvPicPr>
          <p:cNvPr id="33" name="Image 6" descr="preencoded.png"/>
          <p:cNvPicPr>
            <a:picLocks noChangeAspect="1"/>
          </p:cNvPicPr>
          <p:nvPr/>
        </p:nvPicPr>
        <p:blipFill>
          <a:blip r:embed="rId9"/>
          <a:srcRect/>
          <a:stretch/>
        </p:blipFill>
        <p:spPr>
          <a:xfrm>
            <a:off x="533095" y="5429707"/>
            <a:ext cx="152705" cy="152705"/>
          </a:xfrm>
          <a:prstGeom prst="rect">
            <a:avLst/>
          </a:prstGeom>
        </p:spPr>
      </p:pic>
      <p:sp>
        <p:nvSpPr>
          <p:cNvPr id="34" name="Text 25"/>
          <p:cNvSpPr txBox="1"/>
          <p:nvPr/>
        </p:nvSpPr>
        <p:spPr>
          <a:xfrm>
            <a:off x="761695" y="5410505"/>
            <a:ext cx="14337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金融：FINRA, Basel III</a:t>
            </a:r>
            <a:endParaRPr lang="en-US" sz="1000" dirty="0"/>
          </a:p>
        </p:txBody>
      </p:sp>
      <p:pic>
        <p:nvPicPr>
          <p:cNvPr id="35" name="Image 7" descr="preencoded.png"/>
          <p:cNvPicPr>
            <a:picLocks noChangeAspect="1"/>
          </p:cNvPicPr>
          <p:nvPr/>
        </p:nvPicPr>
        <p:blipFill>
          <a:blip r:embed="rId10"/>
          <a:srcRect t="-180" b="-180"/>
          <a:stretch/>
        </p:blipFill>
        <p:spPr>
          <a:xfrm>
            <a:off x="3105302" y="5429707"/>
            <a:ext cx="190195" cy="152705"/>
          </a:xfrm>
          <a:prstGeom prst="rect">
            <a:avLst/>
          </a:prstGeom>
        </p:spPr>
      </p:pic>
      <p:sp>
        <p:nvSpPr>
          <p:cNvPr id="36" name="Text 26"/>
          <p:cNvSpPr txBox="1"/>
          <p:nvPr/>
        </p:nvSpPr>
        <p:spPr>
          <a:xfrm>
            <a:off x="3372307" y="5410505"/>
            <a:ext cx="1424635"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医療：HIPAA, HITECH</a:t>
            </a:r>
            <a:endParaRPr lang="en-US" sz="1000" dirty="0"/>
          </a:p>
        </p:txBody>
      </p:sp>
      <p:pic>
        <p:nvPicPr>
          <p:cNvPr id="37" name="Image 8" descr="preencoded.png"/>
          <p:cNvPicPr>
            <a:picLocks noChangeAspect="1"/>
          </p:cNvPicPr>
          <p:nvPr/>
        </p:nvPicPr>
        <p:blipFill>
          <a:blip r:embed="rId11"/>
          <a:srcRect l="-33" r="-33"/>
          <a:stretch/>
        </p:blipFill>
        <p:spPr>
          <a:xfrm>
            <a:off x="533095" y="5734202"/>
            <a:ext cx="171907" cy="152705"/>
          </a:xfrm>
          <a:prstGeom prst="rect">
            <a:avLst/>
          </a:prstGeom>
        </p:spPr>
      </p:pic>
      <p:sp>
        <p:nvSpPr>
          <p:cNvPr id="38" name="Text 27"/>
          <p:cNvSpPr txBox="1"/>
          <p:nvPr/>
        </p:nvSpPr>
        <p:spPr>
          <a:xfrm>
            <a:off x="780898" y="5715000"/>
            <a:ext cx="1386230"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小売：CCPA, PCI DSS</a:t>
            </a:r>
            <a:endParaRPr lang="en-US" sz="1000" dirty="0"/>
          </a:p>
        </p:txBody>
      </p:sp>
      <p:pic>
        <p:nvPicPr>
          <p:cNvPr id="39" name="Image 9" descr="preencoded.png"/>
          <p:cNvPicPr>
            <a:picLocks noChangeAspect="1"/>
          </p:cNvPicPr>
          <p:nvPr/>
        </p:nvPicPr>
        <p:blipFill>
          <a:blip r:embed="rId12"/>
          <a:srcRect l="-33" r="-33"/>
          <a:stretch/>
        </p:blipFill>
        <p:spPr>
          <a:xfrm>
            <a:off x="3105302" y="5734202"/>
            <a:ext cx="171907" cy="152705"/>
          </a:xfrm>
          <a:prstGeom prst="rect">
            <a:avLst/>
          </a:prstGeom>
        </p:spPr>
      </p:pic>
      <p:sp>
        <p:nvSpPr>
          <p:cNvPr id="40" name="Text 28"/>
          <p:cNvSpPr txBox="1"/>
          <p:nvPr/>
        </p:nvSpPr>
        <p:spPr>
          <a:xfrm>
            <a:off x="3353105" y="5715000"/>
            <a:ext cx="1377086"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製造：ISO 9001, IATF</a:t>
            </a:r>
            <a:endParaRPr lang="en-US" sz="1000" dirty="0"/>
          </a:p>
        </p:txBody>
      </p:sp>
      <p:sp>
        <p:nvSpPr>
          <p:cNvPr id="41" name="Text 29"/>
          <p:cNvSpPr txBox="1"/>
          <p:nvPr/>
        </p:nvSpPr>
        <p:spPr>
          <a:xfrm>
            <a:off x="6476695" y="800100"/>
            <a:ext cx="5043830"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グローバルコンプライアンスへの対応</a:t>
            </a:r>
            <a:endParaRPr lang="en-US" sz="2200" dirty="0"/>
          </a:p>
        </p:txBody>
      </p:sp>
      <p:sp>
        <p:nvSpPr>
          <p:cNvPr id="42" name="Shape 30"/>
          <p:cNvSpPr/>
          <p:nvPr/>
        </p:nvSpPr>
        <p:spPr>
          <a:xfrm>
            <a:off x="6476695" y="1410005"/>
            <a:ext cx="609905" cy="38405"/>
          </a:xfrm>
          <a:prstGeom prst="rect">
            <a:avLst/>
          </a:prstGeom>
          <a:solidFill>
            <a:srgbClr val="FF8A00"/>
          </a:solidFill>
          <a:ln/>
        </p:spPr>
        <p:txBody>
          <a:bodyPr/>
          <a:lstStyle/>
          <a:p>
            <a:endParaRPr lang="ja-JP" altLang="en-US"/>
          </a:p>
        </p:txBody>
      </p:sp>
      <p:sp>
        <p:nvSpPr>
          <p:cNvPr id="43" name="Text 31"/>
          <p:cNvSpPr txBox="1"/>
          <p:nvPr/>
        </p:nvSpPr>
        <p:spPr>
          <a:xfrm>
            <a:off x="6476695" y="1676095"/>
            <a:ext cx="54388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Databricksは様々な国際規制や業界基準に対応し、グローバル規模でのコンプライアンス要件を満たすための包括的なフレームワークを提供しています。</a:t>
            </a:r>
            <a:endParaRPr lang="en-US" sz="1200" dirty="0"/>
          </a:p>
        </p:txBody>
      </p:sp>
      <p:sp>
        <p:nvSpPr>
          <p:cNvPr id="44" name="Text 32"/>
          <p:cNvSpPr txBox="1"/>
          <p:nvPr/>
        </p:nvSpPr>
        <p:spPr>
          <a:xfrm>
            <a:off x="6705295" y="2286000"/>
            <a:ext cx="45345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地域固有のデータ主権対応：EUデータ所在地要件、GDPR、米国CCPA/CPRAなど各地域特有のデータプライバシー法に対応</a:t>
            </a:r>
            <a:endParaRPr lang="en-US" sz="1200" dirty="0"/>
          </a:p>
        </p:txBody>
      </p:sp>
      <p:sp>
        <p:nvSpPr>
          <p:cNvPr id="45" name="Text 33"/>
          <p:cNvSpPr txBox="1"/>
          <p:nvPr/>
        </p:nvSpPr>
        <p:spPr>
          <a:xfrm>
            <a:off x="6705295" y="2857500"/>
            <a:ext cx="4858207"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業界別コンプライアンス：金融（GLBA、SOX）、医療（HIPAA）、小売（PCI DSS）など、業界ごとの規制に準拠</a:t>
            </a:r>
            <a:endParaRPr lang="en-US" sz="1200" dirty="0"/>
          </a:p>
        </p:txBody>
      </p:sp>
      <p:sp>
        <p:nvSpPr>
          <p:cNvPr id="46" name="Text 34"/>
          <p:cNvSpPr txBox="1"/>
          <p:nvPr/>
        </p:nvSpPr>
        <p:spPr>
          <a:xfrm>
            <a:off x="6705295" y="3429000"/>
            <a:ext cx="50959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第三者認証と監査：SOC 1/2/3、ISO 27001、FedRAMP（政府機関向け）などの国際認証を取得</a:t>
            </a:r>
            <a:endParaRPr lang="en-US" sz="1200" dirty="0"/>
          </a:p>
        </p:txBody>
      </p:sp>
      <p:sp>
        <p:nvSpPr>
          <p:cNvPr id="47" name="Text 35"/>
          <p:cNvSpPr txBox="1"/>
          <p:nvPr/>
        </p:nvSpPr>
        <p:spPr>
          <a:xfrm>
            <a:off x="6705295" y="40005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共有責任モデル：プラットフォーム側と顧客側の責任分界点を明確化したコンプライアンスフレームワークを提供</a:t>
            </a:r>
            <a:endParaRPr lang="en-US" sz="1200" dirty="0"/>
          </a:p>
        </p:txBody>
      </p:sp>
      <p:sp>
        <p:nvSpPr>
          <p:cNvPr id="48" name="Shape 36"/>
          <p:cNvSpPr/>
          <p:nvPr/>
        </p:nvSpPr>
        <p:spPr>
          <a:xfrm>
            <a:off x="6476695" y="4610405"/>
            <a:ext cx="5333695" cy="1981505"/>
          </a:xfrm>
          <a:prstGeom prst="roundRect">
            <a:avLst>
              <a:gd name="adj" fmla="val 1775"/>
            </a:avLst>
          </a:prstGeom>
          <a:solidFill>
            <a:srgbClr val="E7EFF8"/>
          </a:solidFill>
          <a:ln/>
        </p:spPr>
        <p:txBody>
          <a:bodyPr/>
          <a:lstStyle/>
          <a:p>
            <a:endParaRPr lang="ja-JP" altLang="en-US"/>
          </a:p>
        </p:txBody>
      </p:sp>
      <p:sp>
        <p:nvSpPr>
          <p:cNvPr id="49" name="Text 37"/>
          <p:cNvSpPr txBox="1"/>
          <p:nvPr/>
        </p:nvSpPr>
        <p:spPr>
          <a:xfrm>
            <a:off x="6629400" y="4762195"/>
            <a:ext cx="2695651"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コンプライアンス対応のキーポイント</a:t>
            </a:r>
            <a:endParaRPr lang="en-US" sz="1200" dirty="0"/>
          </a:p>
        </p:txBody>
      </p:sp>
      <p:pic>
        <p:nvPicPr>
          <p:cNvPr id="50" name="Image 10" descr="preencoded.png"/>
          <p:cNvPicPr>
            <a:picLocks noChangeAspect="1"/>
          </p:cNvPicPr>
          <p:nvPr/>
        </p:nvPicPr>
        <p:blipFill>
          <a:blip r:embed="rId13"/>
          <a:srcRect/>
          <a:stretch/>
        </p:blipFill>
        <p:spPr>
          <a:xfrm>
            <a:off x="6629400" y="5105095"/>
            <a:ext cx="152705" cy="152705"/>
          </a:xfrm>
          <a:prstGeom prst="rect">
            <a:avLst/>
          </a:prstGeom>
        </p:spPr>
      </p:pic>
      <p:sp>
        <p:nvSpPr>
          <p:cNvPr id="51" name="Text 38"/>
          <p:cNvSpPr txBox="1"/>
          <p:nvPr/>
        </p:nvSpPr>
        <p:spPr>
          <a:xfrm>
            <a:off x="6858000" y="5067605"/>
            <a:ext cx="38103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Catalogによる統合アクセス制御と監査ログ機能</a:t>
            </a:r>
            <a:endParaRPr lang="en-US" sz="1200" dirty="0"/>
          </a:p>
        </p:txBody>
      </p:sp>
      <p:pic>
        <p:nvPicPr>
          <p:cNvPr id="52" name="Image 11" descr="preencoded.png"/>
          <p:cNvPicPr>
            <a:picLocks noChangeAspect="1"/>
          </p:cNvPicPr>
          <p:nvPr/>
        </p:nvPicPr>
        <p:blipFill>
          <a:blip r:embed="rId13"/>
          <a:srcRect/>
          <a:stretch/>
        </p:blipFill>
        <p:spPr>
          <a:xfrm>
            <a:off x="6629400" y="5410505"/>
            <a:ext cx="152705" cy="152705"/>
          </a:xfrm>
          <a:prstGeom prst="rect">
            <a:avLst/>
          </a:prstGeom>
        </p:spPr>
      </p:pic>
      <p:sp>
        <p:nvSpPr>
          <p:cNvPr id="53" name="Text 39"/>
          <p:cNvSpPr txBox="1"/>
          <p:nvPr/>
        </p:nvSpPr>
        <p:spPr>
          <a:xfrm>
            <a:off x="6858000" y="5372100"/>
            <a:ext cx="4229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データの暗号化（保存時・転送時）とプライバシー保護機能</a:t>
            </a:r>
            <a:endParaRPr lang="en-US" sz="1200" dirty="0"/>
          </a:p>
        </p:txBody>
      </p:sp>
      <p:pic>
        <p:nvPicPr>
          <p:cNvPr id="54" name="Image 12" descr="preencoded.png"/>
          <p:cNvPicPr>
            <a:picLocks noChangeAspect="1"/>
          </p:cNvPicPr>
          <p:nvPr/>
        </p:nvPicPr>
        <p:blipFill>
          <a:blip r:embed="rId13"/>
          <a:srcRect/>
          <a:stretch/>
        </p:blipFill>
        <p:spPr>
          <a:xfrm>
            <a:off x="6629400" y="5715000"/>
            <a:ext cx="152705" cy="152705"/>
          </a:xfrm>
          <a:prstGeom prst="rect">
            <a:avLst/>
          </a:prstGeom>
        </p:spPr>
      </p:pic>
      <p:sp>
        <p:nvSpPr>
          <p:cNvPr id="55" name="Text 40"/>
          <p:cNvSpPr txBox="1"/>
          <p:nvPr/>
        </p:nvSpPr>
        <p:spPr>
          <a:xfrm>
            <a:off x="6858000" y="5676595"/>
            <a:ext cx="481980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クラウドプロバイダーとの連携による地域特定のコンプライアンス要件対応</a:t>
            </a:r>
            <a:endParaRPr lang="en-US" sz="1200" dirty="0"/>
          </a:p>
        </p:txBody>
      </p:sp>
      <p:pic>
        <p:nvPicPr>
          <p:cNvPr id="56" name="Image 13" descr="preencoded.png"/>
          <p:cNvPicPr>
            <a:picLocks noChangeAspect="1"/>
          </p:cNvPicPr>
          <p:nvPr/>
        </p:nvPicPr>
        <p:blipFill>
          <a:blip r:embed="rId13"/>
          <a:srcRect/>
          <a:stretch/>
        </p:blipFill>
        <p:spPr>
          <a:xfrm>
            <a:off x="6629400" y="6248095"/>
            <a:ext cx="152705" cy="152705"/>
          </a:xfrm>
          <a:prstGeom prst="rect">
            <a:avLst/>
          </a:prstGeom>
        </p:spPr>
      </p:pic>
      <p:sp>
        <p:nvSpPr>
          <p:cNvPr id="57" name="Text 41"/>
          <p:cNvSpPr txBox="1"/>
          <p:nvPr/>
        </p:nvSpPr>
        <p:spPr>
          <a:xfrm>
            <a:off x="6858000" y="6210605"/>
            <a:ext cx="34674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継続的なセキュリティアップデートと脆弱性管理</a:t>
            </a:r>
            <a:endParaRPr lang="en-US" sz="1200" dirty="0"/>
          </a:p>
        </p:txBody>
      </p:sp>
      <p:pic>
        <p:nvPicPr>
          <p:cNvPr id="58" name="Image 14" descr="preencoded.png"/>
          <p:cNvPicPr>
            <a:picLocks noChangeAspect="1"/>
          </p:cNvPicPr>
          <p:nvPr/>
        </p:nvPicPr>
        <p:blipFill>
          <a:blip r:embed="rId14"/>
          <a:srcRect/>
          <a:stretch/>
        </p:blipFill>
        <p:spPr>
          <a:xfrm>
            <a:off x="6476695" y="6620256"/>
            <a:ext cx="133502" cy="133502"/>
          </a:xfrm>
          <a:prstGeom prst="rect">
            <a:avLst/>
          </a:prstGeom>
        </p:spPr>
      </p:pic>
      <p:sp>
        <p:nvSpPr>
          <p:cNvPr id="59" name="Text 42"/>
          <p:cNvSpPr txBox="1"/>
          <p:nvPr/>
        </p:nvSpPr>
        <p:spPr>
          <a:xfrm>
            <a:off x="6648602" y="6590995"/>
            <a:ext cx="2977286"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Azureコンプライアンス公式ドキュメントを参照</a:t>
            </a:r>
            <a:endParaRPr lang="en-US" sz="1000" dirty="0"/>
          </a:p>
        </p:txBody>
      </p:sp>
      <p:sp>
        <p:nvSpPr>
          <p:cNvPr id="60" name="Text 43"/>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53 / 55</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Shape 0"/>
          <p:cNvSpPr/>
          <p:nvPr/>
        </p:nvSpPr>
        <p:spPr>
          <a:xfrm>
            <a:off x="0" y="0"/>
            <a:ext cx="12191695" cy="76581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37687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データプライバシーとユーザーガバナンス</a:t>
            </a:r>
            <a:endParaRPr lang="en-US" sz="1300" dirty="0"/>
          </a:p>
        </p:txBody>
      </p:sp>
      <p:sp>
        <p:nvSpPr>
          <p:cNvPr id="5" name="Shape 3"/>
          <p:cNvSpPr/>
          <p:nvPr/>
        </p:nvSpPr>
        <p:spPr>
          <a:xfrm>
            <a:off x="647395" y="1858061"/>
            <a:ext cx="4800600" cy="2838298"/>
          </a:xfrm>
          <a:prstGeom prst="roundRect">
            <a:avLst>
              <a:gd name="adj" fmla="val 86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3e68cdcdd573403899a8f7a9d7b1207.png"/>
          <p:cNvPicPr>
            <a:picLocks noChangeAspect="1"/>
          </p:cNvPicPr>
          <p:nvPr/>
        </p:nvPicPr>
        <p:blipFill>
          <a:blip r:embed="rId3"/>
          <a:srcRect l="51" r="51"/>
          <a:stretch/>
        </p:blipFill>
        <p:spPr>
          <a:xfrm>
            <a:off x="800100" y="2010766"/>
            <a:ext cx="4496105" cy="2000707"/>
          </a:xfrm>
          <a:prstGeom prst="rect">
            <a:avLst/>
          </a:prstGeom>
        </p:spPr>
      </p:pic>
      <p:sp>
        <p:nvSpPr>
          <p:cNvPr id="7" name="Text 4"/>
          <p:cNvSpPr txBox="1"/>
          <p:nvPr/>
        </p:nvSpPr>
        <p:spPr>
          <a:xfrm>
            <a:off x="1162202" y="4161434"/>
            <a:ext cx="3872484"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Unity Catalogを活用した自動データ分類と保護のワークフロー</a:t>
            </a:r>
            <a:endParaRPr lang="en-US" sz="1000" dirty="0"/>
          </a:p>
        </p:txBody>
      </p:sp>
      <p:sp>
        <p:nvSpPr>
          <p:cNvPr id="8" name="Text 5"/>
          <p:cNvSpPr txBox="1"/>
          <p:nvPr/>
        </p:nvSpPr>
        <p:spPr>
          <a:xfrm>
            <a:off x="1278332" y="4443070"/>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631290" y="4380890"/>
            <a:ext cx="3570102" cy="315469"/>
          </a:xfrm>
          <a:prstGeom prst="rect">
            <a:avLst/>
          </a:prstGeom>
          <a:noFill/>
          <a:ln/>
        </p:spPr>
        <p:txBody>
          <a:bodyPr wrap="square" lIns="0" tIns="0" rIns="0" bIns="0" rtlCol="0" anchor="ctr"/>
          <a:lstStyle/>
          <a:p>
            <a:r>
              <a:rPr lang="ja-JP" altLang="en-US" sz="900" dirty="0">
                <a:hlinkClick r:id="rId4"/>
              </a:rPr>
              <a:t>データブリックスの</a:t>
            </a:r>
            <a:r>
              <a:rPr lang="en-US" altLang="ja-JP" sz="900" dirty="0">
                <a:hlinkClick r:id="rId4"/>
              </a:rPr>
              <a:t>Unity Catalog</a:t>
            </a:r>
            <a:r>
              <a:rPr lang="ja-JP" altLang="en-US" sz="900" dirty="0">
                <a:hlinkClick r:id="rId4"/>
              </a:rPr>
              <a:t>で実現する真のデータガバナンス</a:t>
            </a:r>
            <a:endParaRPr lang="en-US" altLang="ja-JP" sz="900" dirty="0"/>
          </a:p>
        </p:txBody>
      </p:sp>
      <p:sp>
        <p:nvSpPr>
          <p:cNvPr id="10" name="Shape 7"/>
          <p:cNvSpPr/>
          <p:nvPr/>
        </p:nvSpPr>
        <p:spPr>
          <a:xfrm>
            <a:off x="381305" y="4999939"/>
            <a:ext cx="5333695" cy="1257300"/>
          </a:xfrm>
          <a:prstGeom prst="roundRect">
            <a:avLst>
              <a:gd name="adj" fmla="val 4408"/>
            </a:avLst>
          </a:prstGeom>
          <a:solidFill>
            <a:srgbClr val="F9FAFB"/>
          </a:solidFill>
          <a:ln/>
          <a:effectLst>
            <a:outerShdw blurRad="12700" dist="12700" dir="16200000" algn="bl" rotWithShape="0">
              <a:srgbClr val="000000">
                <a:alpha val="75000"/>
              </a:srgbClr>
            </a:outerShdw>
          </a:effectLst>
        </p:spPr>
        <p:txBody>
          <a:bodyPr/>
          <a:lstStyle/>
          <a:p>
            <a:endParaRPr lang="ja-JP" altLang="en-US"/>
          </a:p>
        </p:txBody>
      </p:sp>
      <p:sp>
        <p:nvSpPr>
          <p:cNvPr id="11" name="Text 8"/>
          <p:cNvSpPr txBox="1"/>
          <p:nvPr/>
        </p:nvSpPr>
        <p:spPr>
          <a:xfrm>
            <a:off x="571500" y="5200193"/>
            <a:ext cx="3290926" cy="247802"/>
          </a:xfrm>
          <a:prstGeom prst="rect">
            <a:avLst/>
          </a:prstGeom>
          <a:noFill/>
          <a:ln/>
        </p:spPr>
        <p:txBody>
          <a:bodyPr wrap="square" lIns="0" tIns="0" rIns="0" bIns="0" rtlCol="0" anchor="ctr"/>
          <a:lstStyle/>
          <a:p>
            <a:pPr marL="0" indent="0" algn="l">
              <a:buNone/>
            </a:pPr>
            <a:r>
              <a:rPr lang="en-US" sz="1300" dirty="0">
                <a:solidFill>
                  <a:srgbClr val="1B5FA7"/>
                </a:solidFill>
                <a:latin typeface="Noto Sans JP" pitchFamily="34" charset="0"/>
                <a:ea typeface="Noto Sans JP" pitchFamily="34" charset="-122"/>
                <a:cs typeface="Noto Sans JP" pitchFamily="34" charset="-120"/>
              </a:rPr>
              <a:t>ABAC（属性ベースアクセス制御）適用例</a:t>
            </a:r>
            <a:endParaRPr lang="en-US" sz="1300" dirty="0"/>
          </a:p>
        </p:txBody>
      </p:sp>
      <p:sp>
        <p:nvSpPr>
          <p:cNvPr id="12" name="Shape 9"/>
          <p:cNvSpPr/>
          <p:nvPr/>
        </p:nvSpPr>
        <p:spPr>
          <a:xfrm>
            <a:off x="571500" y="5590642"/>
            <a:ext cx="152705" cy="152705"/>
          </a:xfrm>
          <a:prstGeom prst="roundRect">
            <a:avLst>
              <a:gd name="adj" fmla="val 74850"/>
            </a:avLst>
          </a:prstGeom>
          <a:solidFill>
            <a:srgbClr val="FF8A00"/>
          </a:solidFill>
          <a:ln/>
        </p:spPr>
        <p:txBody>
          <a:bodyPr/>
          <a:lstStyle/>
          <a:p>
            <a:endParaRPr lang="ja-JP" altLang="en-US"/>
          </a:p>
        </p:txBody>
      </p:sp>
      <p:sp>
        <p:nvSpPr>
          <p:cNvPr id="13" name="Text 10"/>
          <p:cNvSpPr txBox="1"/>
          <p:nvPr/>
        </p:nvSpPr>
        <p:spPr>
          <a:xfrm>
            <a:off x="800100" y="5571439"/>
            <a:ext cx="1757477"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PII データへのアクセス制限</a:t>
            </a:r>
            <a:endParaRPr lang="en-US" sz="1000" dirty="0"/>
          </a:p>
        </p:txBody>
      </p:sp>
      <p:sp>
        <p:nvSpPr>
          <p:cNvPr id="14" name="Shape 11"/>
          <p:cNvSpPr/>
          <p:nvPr/>
        </p:nvSpPr>
        <p:spPr>
          <a:xfrm>
            <a:off x="3124505" y="5590642"/>
            <a:ext cx="152705" cy="152705"/>
          </a:xfrm>
          <a:prstGeom prst="roundRect">
            <a:avLst>
              <a:gd name="adj" fmla="val 74850"/>
            </a:avLst>
          </a:prstGeom>
          <a:solidFill>
            <a:srgbClr val="2F80ED"/>
          </a:solidFill>
          <a:ln/>
        </p:spPr>
        <p:txBody>
          <a:bodyPr/>
          <a:lstStyle/>
          <a:p>
            <a:endParaRPr lang="ja-JP" altLang="en-US"/>
          </a:p>
        </p:txBody>
      </p:sp>
      <p:sp>
        <p:nvSpPr>
          <p:cNvPr id="15" name="Text 12"/>
          <p:cNvSpPr txBox="1"/>
          <p:nvPr/>
        </p:nvSpPr>
        <p:spPr>
          <a:xfrm>
            <a:off x="3353105" y="5571439"/>
            <a:ext cx="1300277"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地域別アクセス権限</a:t>
            </a:r>
            <a:endParaRPr lang="en-US" sz="1000" dirty="0"/>
          </a:p>
        </p:txBody>
      </p:sp>
      <p:sp>
        <p:nvSpPr>
          <p:cNvPr id="16" name="Shape 13"/>
          <p:cNvSpPr/>
          <p:nvPr/>
        </p:nvSpPr>
        <p:spPr>
          <a:xfrm>
            <a:off x="571500" y="5895137"/>
            <a:ext cx="152705" cy="152705"/>
          </a:xfrm>
          <a:prstGeom prst="roundRect">
            <a:avLst>
              <a:gd name="adj" fmla="val 74850"/>
            </a:avLst>
          </a:prstGeom>
          <a:solidFill>
            <a:srgbClr val="27AE60"/>
          </a:solidFill>
          <a:ln/>
        </p:spPr>
        <p:txBody>
          <a:bodyPr/>
          <a:lstStyle/>
          <a:p>
            <a:endParaRPr lang="ja-JP" altLang="en-US"/>
          </a:p>
        </p:txBody>
      </p:sp>
      <p:sp>
        <p:nvSpPr>
          <p:cNvPr id="17" name="Text 14"/>
          <p:cNvSpPr txBox="1"/>
          <p:nvPr/>
        </p:nvSpPr>
        <p:spPr>
          <a:xfrm>
            <a:off x="800100" y="5875934"/>
            <a:ext cx="143377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部門・役割別ポリシー</a:t>
            </a:r>
            <a:endParaRPr lang="en-US" sz="1000" dirty="0"/>
          </a:p>
        </p:txBody>
      </p:sp>
      <p:sp>
        <p:nvSpPr>
          <p:cNvPr id="18" name="Shape 15"/>
          <p:cNvSpPr/>
          <p:nvPr/>
        </p:nvSpPr>
        <p:spPr>
          <a:xfrm>
            <a:off x="3124505" y="5895137"/>
            <a:ext cx="152705" cy="152705"/>
          </a:xfrm>
          <a:prstGeom prst="roundRect">
            <a:avLst>
              <a:gd name="adj" fmla="val 74850"/>
            </a:avLst>
          </a:prstGeom>
          <a:solidFill>
            <a:srgbClr val="9B51E0"/>
          </a:solidFill>
          <a:ln/>
        </p:spPr>
        <p:txBody>
          <a:bodyPr/>
          <a:lstStyle/>
          <a:p>
            <a:endParaRPr lang="ja-JP" altLang="en-US"/>
          </a:p>
        </p:txBody>
      </p:sp>
      <p:sp>
        <p:nvSpPr>
          <p:cNvPr id="19" name="Text 16"/>
          <p:cNvSpPr txBox="1"/>
          <p:nvPr/>
        </p:nvSpPr>
        <p:spPr>
          <a:xfrm>
            <a:off x="3353105" y="5875934"/>
            <a:ext cx="1967789" cy="191110"/>
          </a:xfrm>
          <a:prstGeom prst="rect">
            <a:avLst/>
          </a:prstGeom>
          <a:noFill/>
          <a:ln/>
        </p:spPr>
        <p:txBody>
          <a:bodyPr wrap="square" lIns="0" tIns="0" rIns="0" bIns="0" rtlCol="0" anchor="ctr"/>
          <a:lstStyle/>
          <a:p>
            <a:pPr marL="0" indent="0" algn="l">
              <a:buNone/>
            </a:pPr>
            <a:r>
              <a:rPr lang="en-US" sz="1000" dirty="0">
                <a:solidFill>
                  <a:srgbClr val="000000"/>
                </a:solidFill>
                <a:latin typeface="Noto Sans JP" pitchFamily="34" charset="0"/>
                <a:ea typeface="Noto Sans JP" pitchFamily="34" charset="-122"/>
                <a:cs typeface="Noto Sans JP" pitchFamily="34" charset="-120"/>
              </a:rPr>
              <a:t>データ機密度レベルによる制御</a:t>
            </a:r>
            <a:endParaRPr lang="en-US" sz="1000" dirty="0"/>
          </a:p>
        </p:txBody>
      </p:sp>
      <p:sp>
        <p:nvSpPr>
          <p:cNvPr id="20" name="Text 17"/>
          <p:cNvSpPr txBox="1"/>
          <p:nvPr/>
        </p:nvSpPr>
        <p:spPr>
          <a:xfrm>
            <a:off x="6476695" y="800100"/>
            <a:ext cx="5358384" cy="7626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データプライバシー保護と効率的ガバナンス</a:t>
            </a:r>
            <a:endParaRPr lang="en-US" sz="2200" dirty="0"/>
          </a:p>
        </p:txBody>
      </p:sp>
      <p:sp>
        <p:nvSpPr>
          <p:cNvPr id="21" name="Shape 18"/>
          <p:cNvSpPr/>
          <p:nvPr/>
        </p:nvSpPr>
        <p:spPr>
          <a:xfrm>
            <a:off x="6476695" y="1752905"/>
            <a:ext cx="609905" cy="38405"/>
          </a:xfrm>
          <a:prstGeom prst="rect">
            <a:avLst/>
          </a:prstGeom>
          <a:solidFill>
            <a:srgbClr val="FF8A00"/>
          </a:solidFill>
          <a:ln/>
        </p:spPr>
        <p:txBody>
          <a:bodyPr/>
          <a:lstStyle/>
          <a:p>
            <a:endParaRPr lang="ja-JP" altLang="en-US"/>
          </a:p>
        </p:txBody>
      </p:sp>
      <p:sp>
        <p:nvSpPr>
          <p:cNvPr id="22" name="Text 19"/>
          <p:cNvSpPr txBox="1"/>
          <p:nvPr/>
        </p:nvSpPr>
        <p:spPr>
          <a:xfrm>
            <a:off x="6476695" y="2018995"/>
            <a:ext cx="5438851"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Databricksのデータプライバシーとユーザーガバナンス機能は、企業の厳格なコンプライアンス要件に対応しながら、データ活用を促進するための包括的なソリューションを提供します。</a:t>
            </a:r>
            <a:endParaRPr lang="en-US" sz="1200" dirty="0"/>
          </a:p>
        </p:txBody>
      </p:sp>
      <p:sp>
        <p:nvSpPr>
          <p:cNvPr id="23" name="Text 20"/>
          <p:cNvSpPr txBox="1"/>
          <p:nvPr/>
        </p:nvSpPr>
        <p:spPr>
          <a:xfrm>
            <a:off x="6705295" y="2857500"/>
            <a:ext cx="5181905"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自動データ分類：機械学習を活用してPIIなどの機密情報を自動検出・タグ付け、保護ポリシーを自動適用</a:t>
            </a:r>
            <a:endParaRPr lang="en-US" sz="1200" dirty="0"/>
          </a:p>
        </p:txBody>
      </p:sp>
      <p:sp>
        <p:nvSpPr>
          <p:cNvPr id="24" name="Text 21"/>
          <p:cNvSpPr txBox="1"/>
          <p:nvPr/>
        </p:nvSpPr>
        <p:spPr>
          <a:xfrm>
            <a:off x="6705295" y="34290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動的マスキング：ユーザーの権限に基づいた列レベル・行レベルでの動的なデータマスキング</a:t>
            </a:r>
            <a:endParaRPr lang="en-US" sz="1200" dirty="0"/>
          </a:p>
        </p:txBody>
      </p:sp>
      <p:sp>
        <p:nvSpPr>
          <p:cNvPr id="25" name="Text 22"/>
          <p:cNvSpPr txBox="1"/>
          <p:nvPr/>
        </p:nvSpPr>
        <p:spPr>
          <a:xfrm>
            <a:off x="6705295" y="40005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属性ベースアクセス制御 (ABAC)：役割、部門、地域などの属性に基づく柔軟なアクセスポリシー</a:t>
            </a:r>
            <a:endParaRPr lang="en-US" sz="1200" dirty="0"/>
          </a:p>
        </p:txBody>
      </p:sp>
      <p:sp>
        <p:nvSpPr>
          <p:cNvPr id="26" name="Text 23"/>
          <p:cNvSpPr txBox="1"/>
          <p:nvPr/>
        </p:nvSpPr>
        <p:spPr>
          <a:xfrm>
            <a:off x="6705295" y="4572000"/>
            <a:ext cx="5153558"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タグポリシー：一貫したデータ分類と保護のための標準化されたタグ付けシステム</a:t>
            </a:r>
            <a:endParaRPr lang="en-US" sz="1200" dirty="0"/>
          </a:p>
        </p:txBody>
      </p:sp>
      <p:sp>
        <p:nvSpPr>
          <p:cNvPr id="27" name="Text 24"/>
          <p:cNvSpPr txBox="1"/>
          <p:nvPr/>
        </p:nvSpPr>
        <p:spPr>
          <a:xfrm>
            <a:off x="6705295" y="51435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統合監査・証跡：データアクセス、ポリシー変更、クエリ実行など全操作の詳細なログ記録</a:t>
            </a:r>
            <a:endParaRPr lang="en-US" sz="1200" dirty="0"/>
          </a:p>
        </p:txBody>
      </p:sp>
      <p:sp>
        <p:nvSpPr>
          <p:cNvPr id="28" name="Shape 25"/>
          <p:cNvSpPr/>
          <p:nvPr/>
        </p:nvSpPr>
        <p:spPr>
          <a:xfrm>
            <a:off x="6476695" y="5753405"/>
            <a:ext cx="5333695" cy="1333195"/>
          </a:xfrm>
          <a:prstGeom prst="roundRect">
            <a:avLst>
              <a:gd name="adj" fmla="val 3919"/>
            </a:avLst>
          </a:prstGeom>
          <a:solidFill>
            <a:srgbClr val="E7EFF8"/>
          </a:solidFill>
          <a:ln/>
        </p:spPr>
        <p:txBody>
          <a:bodyPr/>
          <a:lstStyle/>
          <a:p>
            <a:endParaRPr lang="ja-JP" altLang="en-US"/>
          </a:p>
        </p:txBody>
      </p:sp>
      <p:sp>
        <p:nvSpPr>
          <p:cNvPr id="29" name="Text 26"/>
          <p:cNvSpPr txBox="1"/>
          <p:nvPr/>
        </p:nvSpPr>
        <p:spPr>
          <a:xfrm>
            <a:off x="6629400" y="5905195"/>
            <a:ext cx="1791310"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実装ベストプラクティス</a:t>
            </a:r>
            <a:endParaRPr lang="en-US" sz="1200" dirty="0"/>
          </a:p>
        </p:txBody>
      </p:sp>
      <p:pic>
        <p:nvPicPr>
          <p:cNvPr id="30" name="Image 1" descr="preencoded.png"/>
          <p:cNvPicPr>
            <a:picLocks noChangeAspect="1"/>
          </p:cNvPicPr>
          <p:nvPr/>
        </p:nvPicPr>
        <p:blipFill>
          <a:blip r:embed="rId5"/>
          <a:srcRect/>
          <a:stretch/>
        </p:blipFill>
        <p:spPr>
          <a:xfrm>
            <a:off x="6629400" y="6248095"/>
            <a:ext cx="133502" cy="133502"/>
          </a:xfrm>
          <a:prstGeom prst="rect">
            <a:avLst/>
          </a:prstGeom>
        </p:spPr>
      </p:pic>
      <p:sp>
        <p:nvSpPr>
          <p:cNvPr id="31" name="Text 27"/>
          <p:cNvSpPr txBox="1"/>
          <p:nvPr/>
        </p:nvSpPr>
        <p:spPr>
          <a:xfrm>
            <a:off x="6838798" y="6210605"/>
            <a:ext cx="2500884"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最小権限の原則に基づいたアクセス設計</a:t>
            </a:r>
            <a:endParaRPr lang="en-US" sz="1000" dirty="0"/>
          </a:p>
        </p:txBody>
      </p:sp>
      <p:pic>
        <p:nvPicPr>
          <p:cNvPr id="32" name="Image 2" descr="preencoded.png"/>
          <p:cNvPicPr>
            <a:picLocks noChangeAspect="1"/>
          </p:cNvPicPr>
          <p:nvPr/>
        </p:nvPicPr>
        <p:blipFill>
          <a:blip r:embed="rId6"/>
          <a:srcRect t="-1100" b="-1100"/>
          <a:stretch/>
        </p:blipFill>
        <p:spPr>
          <a:xfrm>
            <a:off x="6629400" y="6515100"/>
            <a:ext cx="114300" cy="133502"/>
          </a:xfrm>
          <a:prstGeom prst="rect">
            <a:avLst/>
          </a:prstGeom>
        </p:spPr>
      </p:pic>
      <p:sp>
        <p:nvSpPr>
          <p:cNvPr id="33" name="Text 28"/>
          <p:cNvSpPr txBox="1"/>
          <p:nvPr/>
        </p:nvSpPr>
        <p:spPr>
          <a:xfrm>
            <a:off x="6819595" y="6476695"/>
            <a:ext cx="2767889"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データ分類タクソノミーの標準化と自動適用</a:t>
            </a:r>
            <a:endParaRPr lang="en-US" sz="1000" dirty="0"/>
          </a:p>
        </p:txBody>
      </p:sp>
      <p:pic>
        <p:nvPicPr>
          <p:cNvPr id="34" name="Image 3" descr="preencoded.png"/>
          <p:cNvPicPr>
            <a:picLocks noChangeAspect="1"/>
          </p:cNvPicPr>
          <p:nvPr/>
        </p:nvPicPr>
        <p:blipFill>
          <a:blip r:embed="rId7"/>
          <a:srcRect/>
          <a:stretch/>
        </p:blipFill>
        <p:spPr>
          <a:xfrm>
            <a:off x="6629400" y="6782105"/>
            <a:ext cx="133502" cy="133502"/>
          </a:xfrm>
          <a:prstGeom prst="rect">
            <a:avLst/>
          </a:prstGeom>
        </p:spPr>
      </p:pic>
      <p:sp>
        <p:nvSpPr>
          <p:cNvPr id="35" name="Text 29"/>
          <p:cNvSpPr txBox="1"/>
          <p:nvPr/>
        </p:nvSpPr>
        <p:spPr>
          <a:xfrm>
            <a:off x="6838798" y="6743700"/>
            <a:ext cx="3158338" cy="191110"/>
          </a:xfrm>
          <a:prstGeom prst="rect">
            <a:avLst/>
          </a:prstGeom>
          <a:noFill/>
          <a:ln/>
        </p:spPr>
        <p:txBody>
          <a:bodyPr wrap="square" lIns="0" tIns="0" rIns="0" bIns="0" rtlCol="0" anchor="ctr"/>
          <a:lstStyle/>
          <a:p>
            <a:pPr marL="0" indent="0" algn="l">
              <a:buNone/>
            </a:pPr>
            <a:r>
              <a:rPr lang="en-US" sz="1000" dirty="0">
                <a:solidFill>
                  <a:srgbClr val="374151"/>
                </a:solidFill>
                <a:latin typeface="Noto Sans JP" pitchFamily="34" charset="0"/>
                <a:ea typeface="Noto Sans JP" pitchFamily="34" charset="-122"/>
                <a:cs typeface="Noto Sans JP" pitchFamily="34" charset="-120"/>
              </a:rPr>
              <a:t>定期的な監査とアクセス権レビュープロセスの確立</a:t>
            </a:r>
            <a:endParaRPr lang="en-US" sz="1000" dirty="0"/>
          </a:p>
        </p:txBody>
      </p:sp>
      <p:pic>
        <p:nvPicPr>
          <p:cNvPr id="36" name="Image 4" descr="preencoded.png"/>
          <p:cNvPicPr>
            <a:picLocks noChangeAspect="1"/>
          </p:cNvPicPr>
          <p:nvPr/>
        </p:nvPicPr>
        <p:blipFill>
          <a:blip r:embed="rId8"/>
          <a:srcRect/>
          <a:stretch/>
        </p:blipFill>
        <p:spPr>
          <a:xfrm>
            <a:off x="6476695" y="7114946"/>
            <a:ext cx="133502" cy="133502"/>
          </a:xfrm>
          <a:prstGeom prst="rect">
            <a:avLst/>
          </a:prstGeom>
        </p:spPr>
      </p:pic>
      <p:sp>
        <p:nvSpPr>
          <p:cNvPr id="37" name="Text 30"/>
          <p:cNvSpPr txBox="1"/>
          <p:nvPr/>
        </p:nvSpPr>
        <p:spPr>
          <a:xfrm>
            <a:off x="6648602" y="7086600"/>
            <a:ext cx="3538728"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Unity CatalogでのABACの詳細は公式ドキュメントを参照</a:t>
            </a:r>
            <a:endParaRPr lang="en-US" sz="1000" dirty="0"/>
          </a:p>
        </p:txBody>
      </p:sp>
      <p:sp>
        <p:nvSpPr>
          <p:cNvPr id="38" name="Text 31"/>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54 / 55</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Shape 0"/>
          <p:cNvSpPr/>
          <p:nvPr/>
        </p:nvSpPr>
        <p:spPr>
          <a:xfrm>
            <a:off x="0" y="0"/>
            <a:ext cx="12191695" cy="7286854"/>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11768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まとめ＆Q&amp;A</a:t>
            </a:r>
            <a:endParaRPr lang="en-US" sz="1300" dirty="0"/>
          </a:p>
        </p:txBody>
      </p:sp>
      <p:sp>
        <p:nvSpPr>
          <p:cNvPr id="5" name="Text 3"/>
          <p:cNvSpPr txBox="1"/>
          <p:nvPr/>
        </p:nvSpPr>
        <p:spPr>
          <a:xfrm>
            <a:off x="304495" y="647395"/>
            <a:ext cx="521573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Databricks プラットフォームの全体像</a:t>
            </a:r>
            <a:endParaRPr lang="en-US" sz="2200" dirty="0"/>
          </a:p>
        </p:txBody>
      </p:sp>
      <p:sp>
        <p:nvSpPr>
          <p:cNvPr id="6" name="Shape 4"/>
          <p:cNvSpPr/>
          <p:nvPr/>
        </p:nvSpPr>
        <p:spPr>
          <a:xfrm>
            <a:off x="5525719" y="838505"/>
            <a:ext cx="6362395" cy="38405"/>
          </a:xfrm>
          <a:prstGeom prst="rect">
            <a:avLst/>
          </a:prstGeom>
          <a:solidFill>
            <a:srgbClr val="FF8A00"/>
          </a:solidFill>
          <a:ln/>
        </p:spPr>
        <p:txBody>
          <a:bodyPr/>
          <a:lstStyle/>
          <a:p>
            <a:endParaRPr lang="ja-JP" altLang="en-US"/>
          </a:p>
        </p:txBody>
      </p:sp>
      <p:sp>
        <p:nvSpPr>
          <p:cNvPr id="7" name="Shape 5"/>
          <p:cNvSpPr/>
          <p:nvPr/>
        </p:nvSpPr>
        <p:spPr>
          <a:xfrm>
            <a:off x="304495" y="1333195"/>
            <a:ext cx="11582705" cy="3286354"/>
          </a:xfrm>
          <a:prstGeom prst="roundRect">
            <a:avLst>
              <a:gd name="adj" fmla="val 645"/>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8" name="Shape 6"/>
          <p:cNvSpPr/>
          <p:nvPr/>
        </p:nvSpPr>
        <p:spPr>
          <a:xfrm>
            <a:off x="609905" y="1638605"/>
            <a:ext cx="3457346" cy="1114654"/>
          </a:xfrm>
          <a:prstGeom prst="roundRect">
            <a:avLst>
              <a:gd name="adj" fmla="val 5609"/>
            </a:avLst>
          </a:prstGeom>
          <a:solidFill>
            <a:srgbClr val="E7EFF8"/>
          </a:solidFill>
          <a:ln/>
        </p:spPr>
        <p:txBody>
          <a:bodyPr/>
          <a:lstStyle/>
          <a:p>
            <a:endParaRPr lang="ja-JP" altLang="en-US"/>
          </a:p>
        </p:txBody>
      </p:sp>
      <p:pic>
        <p:nvPicPr>
          <p:cNvPr id="9" name="Image 0" descr="preencoded.png"/>
          <p:cNvPicPr>
            <a:picLocks noChangeAspect="1"/>
          </p:cNvPicPr>
          <p:nvPr/>
        </p:nvPicPr>
        <p:blipFill>
          <a:blip r:embed="rId3"/>
          <a:srcRect l="-607" r="-607"/>
          <a:stretch/>
        </p:blipFill>
        <p:spPr>
          <a:xfrm>
            <a:off x="2141525" y="1752905"/>
            <a:ext cx="390449" cy="342900"/>
          </a:xfrm>
          <a:prstGeom prst="rect">
            <a:avLst/>
          </a:prstGeom>
        </p:spPr>
      </p:pic>
      <p:sp>
        <p:nvSpPr>
          <p:cNvPr id="10" name="Text 7"/>
          <p:cNvSpPr txBox="1"/>
          <p:nvPr/>
        </p:nvSpPr>
        <p:spPr>
          <a:xfrm>
            <a:off x="1742846" y="2186330"/>
            <a:ext cx="1319479"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アーキテクチャ</a:t>
            </a:r>
            <a:endParaRPr lang="en-US" sz="1300" dirty="0"/>
          </a:p>
        </p:txBody>
      </p:sp>
      <p:sp>
        <p:nvSpPr>
          <p:cNvPr id="11" name="Text 8"/>
          <p:cNvSpPr txBox="1"/>
          <p:nvPr/>
        </p:nvSpPr>
        <p:spPr>
          <a:xfrm>
            <a:off x="1333195" y="2443277"/>
            <a:ext cx="2110435"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Control/Compute Plane分離設計</a:t>
            </a:r>
            <a:endParaRPr lang="en-US" sz="1000" dirty="0"/>
          </a:p>
        </p:txBody>
      </p:sp>
      <p:sp>
        <p:nvSpPr>
          <p:cNvPr id="12" name="Shape 9"/>
          <p:cNvSpPr/>
          <p:nvPr/>
        </p:nvSpPr>
        <p:spPr>
          <a:xfrm>
            <a:off x="4369003" y="1638605"/>
            <a:ext cx="3457346" cy="1114654"/>
          </a:xfrm>
          <a:prstGeom prst="roundRect">
            <a:avLst>
              <a:gd name="adj" fmla="val 5609"/>
            </a:avLst>
          </a:prstGeom>
          <a:solidFill>
            <a:srgbClr val="E7EFF8"/>
          </a:solidFill>
          <a:ln/>
        </p:spPr>
        <p:txBody>
          <a:bodyPr/>
          <a:lstStyle/>
          <a:p>
            <a:endParaRPr lang="ja-JP" altLang="en-US"/>
          </a:p>
        </p:txBody>
      </p:sp>
      <p:pic>
        <p:nvPicPr>
          <p:cNvPr id="13" name="Image 1" descr="preencoded.png"/>
          <p:cNvPicPr>
            <a:picLocks noChangeAspect="1"/>
          </p:cNvPicPr>
          <p:nvPr/>
        </p:nvPicPr>
        <p:blipFill>
          <a:blip r:embed="rId4"/>
          <a:srcRect l="-743" r="-743"/>
          <a:stretch/>
        </p:blipFill>
        <p:spPr>
          <a:xfrm>
            <a:off x="5943600" y="1752905"/>
            <a:ext cx="304495" cy="342900"/>
          </a:xfrm>
          <a:prstGeom prst="rect">
            <a:avLst/>
          </a:prstGeom>
        </p:spPr>
      </p:pic>
      <p:sp>
        <p:nvSpPr>
          <p:cNvPr id="14" name="Text 10"/>
          <p:cNvSpPr txBox="1"/>
          <p:nvPr/>
        </p:nvSpPr>
        <p:spPr>
          <a:xfrm>
            <a:off x="5524805" y="2186330"/>
            <a:ext cx="1271930"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Unity Catalog</a:t>
            </a:r>
            <a:endParaRPr lang="en-US" sz="1300" dirty="0"/>
          </a:p>
        </p:txBody>
      </p:sp>
      <p:sp>
        <p:nvSpPr>
          <p:cNvPr id="15" name="Text 11"/>
          <p:cNvSpPr txBox="1"/>
          <p:nvPr/>
        </p:nvSpPr>
        <p:spPr>
          <a:xfrm>
            <a:off x="5303520" y="2443277"/>
            <a:ext cx="1690726"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統一データ・AIガバナンス</a:t>
            </a:r>
            <a:endParaRPr lang="en-US" sz="1000" dirty="0"/>
          </a:p>
        </p:txBody>
      </p:sp>
      <p:sp>
        <p:nvSpPr>
          <p:cNvPr id="16" name="Shape 12"/>
          <p:cNvSpPr/>
          <p:nvPr/>
        </p:nvSpPr>
        <p:spPr>
          <a:xfrm>
            <a:off x="8128102" y="1638605"/>
            <a:ext cx="3457346" cy="1114654"/>
          </a:xfrm>
          <a:prstGeom prst="roundRect">
            <a:avLst>
              <a:gd name="adj" fmla="val 5609"/>
            </a:avLst>
          </a:prstGeom>
          <a:solidFill>
            <a:srgbClr val="E7EFF8"/>
          </a:solidFill>
          <a:ln/>
        </p:spPr>
        <p:txBody>
          <a:bodyPr/>
          <a:lstStyle/>
          <a:p>
            <a:endParaRPr lang="ja-JP" altLang="en-US"/>
          </a:p>
        </p:txBody>
      </p:sp>
      <p:pic>
        <p:nvPicPr>
          <p:cNvPr id="17" name="Image 2" descr="preencoded.png"/>
          <p:cNvPicPr>
            <a:picLocks noChangeAspect="1"/>
          </p:cNvPicPr>
          <p:nvPr/>
        </p:nvPicPr>
        <p:blipFill>
          <a:blip r:embed="rId5"/>
          <a:srcRect/>
          <a:stretch/>
        </p:blipFill>
        <p:spPr>
          <a:xfrm>
            <a:off x="9683496" y="1752905"/>
            <a:ext cx="342900" cy="342900"/>
          </a:xfrm>
          <a:prstGeom prst="rect">
            <a:avLst/>
          </a:prstGeom>
        </p:spPr>
      </p:pic>
      <p:sp>
        <p:nvSpPr>
          <p:cNvPr id="18" name="Text 13"/>
          <p:cNvSpPr txBox="1"/>
          <p:nvPr/>
        </p:nvSpPr>
        <p:spPr>
          <a:xfrm>
            <a:off x="8832190" y="2186330"/>
            <a:ext cx="2177186"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メダリオンアーキテクチャ</a:t>
            </a:r>
            <a:endParaRPr lang="en-US" sz="1300" dirty="0"/>
          </a:p>
        </p:txBody>
      </p:sp>
      <p:sp>
        <p:nvSpPr>
          <p:cNvPr id="19" name="Text 14"/>
          <p:cNvSpPr txBox="1"/>
          <p:nvPr/>
        </p:nvSpPr>
        <p:spPr>
          <a:xfrm>
            <a:off x="9134856" y="2443277"/>
            <a:ext cx="1548079"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Bronze/Silver/Gold構造</a:t>
            </a:r>
            <a:endParaRPr lang="en-US" sz="1000" dirty="0"/>
          </a:p>
        </p:txBody>
      </p:sp>
      <p:sp>
        <p:nvSpPr>
          <p:cNvPr id="20" name="Shape 15"/>
          <p:cNvSpPr/>
          <p:nvPr/>
        </p:nvSpPr>
        <p:spPr>
          <a:xfrm>
            <a:off x="609905" y="3129077"/>
            <a:ext cx="3457346" cy="1114654"/>
          </a:xfrm>
          <a:prstGeom prst="roundRect">
            <a:avLst>
              <a:gd name="adj" fmla="val 5609"/>
            </a:avLst>
          </a:prstGeom>
          <a:solidFill>
            <a:srgbClr val="E7EFF8"/>
          </a:solidFill>
          <a:ln/>
        </p:spPr>
        <p:txBody>
          <a:bodyPr/>
          <a:lstStyle/>
          <a:p>
            <a:endParaRPr lang="ja-JP" altLang="en-US"/>
          </a:p>
        </p:txBody>
      </p:sp>
      <p:pic>
        <p:nvPicPr>
          <p:cNvPr id="21" name="Image 3" descr="preencoded.png"/>
          <p:cNvPicPr>
            <a:picLocks noChangeAspect="1"/>
          </p:cNvPicPr>
          <p:nvPr/>
        </p:nvPicPr>
        <p:blipFill>
          <a:blip r:embed="rId6"/>
          <a:srcRect/>
          <a:stretch/>
        </p:blipFill>
        <p:spPr>
          <a:xfrm>
            <a:off x="2165299" y="3243377"/>
            <a:ext cx="342900" cy="342900"/>
          </a:xfrm>
          <a:prstGeom prst="rect">
            <a:avLst/>
          </a:prstGeom>
        </p:spPr>
      </p:pic>
      <p:sp>
        <p:nvSpPr>
          <p:cNvPr id="22" name="Text 16"/>
          <p:cNvSpPr txBox="1"/>
          <p:nvPr/>
        </p:nvSpPr>
        <p:spPr>
          <a:xfrm>
            <a:off x="1944014" y="3676802"/>
            <a:ext cx="919886"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Mosaic AI</a:t>
            </a:r>
            <a:endParaRPr lang="en-US" sz="1300" dirty="0"/>
          </a:p>
        </p:txBody>
      </p:sp>
      <p:sp>
        <p:nvSpPr>
          <p:cNvPr id="23" name="Text 17"/>
          <p:cNvSpPr txBox="1"/>
          <p:nvPr/>
        </p:nvSpPr>
        <p:spPr>
          <a:xfrm>
            <a:off x="1559966" y="3933749"/>
            <a:ext cx="1662379"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統合AI/ML開発・運用基盤</a:t>
            </a:r>
            <a:endParaRPr lang="en-US" sz="1000" dirty="0"/>
          </a:p>
        </p:txBody>
      </p:sp>
      <p:sp>
        <p:nvSpPr>
          <p:cNvPr id="24" name="Shape 18"/>
          <p:cNvSpPr/>
          <p:nvPr/>
        </p:nvSpPr>
        <p:spPr>
          <a:xfrm>
            <a:off x="4369003" y="3129077"/>
            <a:ext cx="3457346" cy="1114654"/>
          </a:xfrm>
          <a:prstGeom prst="roundRect">
            <a:avLst>
              <a:gd name="adj" fmla="val 5609"/>
            </a:avLst>
          </a:prstGeom>
          <a:solidFill>
            <a:srgbClr val="E7EFF8"/>
          </a:solidFill>
          <a:ln/>
        </p:spPr>
        <p:txBody>
          <a:bodyPr/>
          <a:lstStyle/>
          <a:p>
            <a:endParaRPr lang="ja-JP" altLang="en-US"/>
          </a:p>
        </p:txBody>
      </p:sp>
      <p:pic>
        <p:nvPicPr>
          <p:cNvPr id="25" name="Image 4" descr="preencoded.png"/>
          <p:cNvPicPr>
            <a:picLocks noChangeAspect="1"/>
          </p:cNvPicPr>
          <p:nvPr/>
        </p:nvPicPr>
        <p:blipFill>
          <a:blip r:embed="rId7"/>
          <a:srcRect/>
          <a:stretch/>
        </p:blipFill>
        <p:spPr>
          <a:xfrm>
            <a:off x="5924398" y="3243377"/>
            <a:ext cx="342900" cy="342900"/>
          </a:xfrm>
          <a:prstGeom prst="rect">
            <a:avLst/>
          </a:prstGeom>
        </p:spPr>
      </p:pic>
      <p:sp>
        <p:nvSpPr>
          <p:cNvPr id="26" name="Text 19"/>
          <p:cNvSpPr txBox="1"/>
          <p:nvPr/>
        </p:nvSpPr>
        <p:spPr>
          <a:xfrm>
            <a:off x="5586984" y="3676802"/>
            <a:ext cx="1148486"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セキュリティ</a:t>
            </a:r>
            <a:endParaRPr lang="en-US" sz="1300" dirty="0"/>
          </a:p>
        </p:txBody>
      </p:sp>
      <p:sp>
        <p:nvSpPr>
          <p:cNvPr id="27" name="Text 20"/>
          <p:cNvSpPr txBox="1"/>
          <p:nvPr/>
        </p:nvSpPr>
        <p:spPr>
          <a:xfrm>
            <a:off x="5101438" y="3933749"/>
            <a:ext cx="2091233"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多層防御・コンプライアンス対応</a:t>
            </a:r>
            <a:endParaRPr lang="en-US" sz="1000" dirty="0"/>
          </a:p>
        </p:txBody>
      </p:sp>
      <p:sp>
        <p:nvSpPr>
          <p:cNvPr id="28" name="Shape 21"/>
          <p:cNvSpPr/>
          <p:nvPr/>
        </p:nvSpPr>
        <p:spPr>
          <a:xfrm>
            <a:off x="8128102" y="3129077"/>
            <a:ext cx="3457346" cy="1114654"/>
          </a:xfrm>
          <a:prstGeom prst="roundRect">
            <a:avLst>
              <a:gd name="adj" fmla="val 5609"/>
            </a:avLst>
          </a:prstGeom>
          <a:solidFill>
            <a:srgbClr val="E7EFF8"/>
          </a:solidFill>
          <a:ln/>
        </p:spPr>
        <p:txBody>
          <a:bodyPr/>
          <a:lstStyle/>
          <a:p>
            <a:endParaRPr lang="ja-JP" altLang="en-US"/>
          </a:p>
        </p:txBody>
      </p:sp>
      <p:pic>
        <p:nvPicPr>
          <p:cNvPr id="29" name="Image 5" descr="preencoded.png"/>
          <p:cNvPicPr>
            <a:picLocks noChangeAspect="1"/>
          </p:cNvPicPr>
          <p:nvPr/>
        </p:nvPicPr>
        <p:blipFill>
          <a:blip r:embed="rId8"/>
          <a:srcRect l="-607" r="-607"/>
          <a:stretch/>
        </p:blipFill>
        <p:spPr>
          <a:xfrm>
            <a:off x="9659722" y="3243377"/>
            <a:ext cx="390449" cy="342900"/>
          </a:xfrm>
          <a:prstGeom prst="rect">
            <a:avLst/>
          </a:prstGeom>
        </p:spPr>
      </p:pic>
      <p:sp>
        <p:nvSpPr>
          <p:cNvPr id="30" name="Text 22"/>
          <p:cNvSpPr txBox="1"/>
          <p:nvPr/>
        </p:nvSpPr>
        <p:spPr>
          <a:xfrm>
            <a:off x="9083650" y="3676802"/>
            <a:ext cx="1672438" cy="247802"/>
          </a:xfrm>
          <a:prstGeom prst="rect">
            <a:avLst/>
          </a:prstGeom>
          <a:noFill/>
          <a:ln/>
        </p:spPr>
        <p:txBody>
          <a:bodyPr wrap="square" lIns="0" tIns="0" rIns="0" bIns="0" rtlCol="0" anchor="ctr"/>
          <a:lstStyle/>
          <a:p>
            <a:pPr marL="0" indent="0" algn="ctr">
              <a:buNone/>
            </a:pPr>
            <a:r>
              <a:rPr lang="en-US" sz="1300" b="1" dirty="0">
                <a:solidFill>
                  <a:srgbClr val="000000"/>
                </a:solidFill>
                <a:latin typeface="Noto Sans JP" pitchFamily="34" charset="0"/>
                <a:ea typeface="Noto Sans JP" pitchFamily="34" charset="-122"/>
                <a:cs typeface="Noto Sans JP" pitchFamily="34" charset="-120"/>
              </a:rPr>
              <a:t>多様なワークロード</a:t>
            </a:r>
            <a:endParaRPr lang="en-US" sz="1300" dirty="0"/>
          </a:p>
        </p:txBody>
      </p:sp>
      <p:sp>
        <p:nvSpPr>
          <p:cNvPr id="31" name="Text 23"/>
          <p:cNvSpPr txBox="1"/>
          <p:nvPr/>
        </p:nvSpPr>
        <p:spPr>
          <a:xfrm>
            <a:off x="9176918" y="3933749"/>
            <a:ext cx="1462126"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BI/ETL/ML/Gen AI統合</a:t>
            </a:r>
            <a:endParaRPr lang="en-US" sz="1000" dirty="0"/>
          </a:p>
        </p:txBody>
      </p:sp>
      <p:sp>
        <p:nvSpPr>
          <p:cNvPr id="32" name="Shape 24"/>
          <p:cNvSpPr/>
          <p:nvPr/>
        </p:nvSpPr>
        <p:spPr>
          <a:xfrm>
            <a:off x="304495" y="4924044"/>
            <a:ext cx="11582705" cy="1257300"/>
          </a:xfrm>
          <a:prstGeom prst="roundRect">
            <a:avLst>
              <a:gd name="adj" fmla="val 4408"/>
            </a:avLst>
          </a:prstGeom>
          <a:solidFill>
            <a:srgbClr val="E7EFF8"/>
          </a:solidFill>
          <a:ln/>
        </p:spPr>
        <p:txBody>
          <a:bodyPr/>
          <a:lstStyle/>
          <a:p>
            <a:endParaRPr lang="ja-JP" altLang="en-US"/>
          </a:p>
        </p:txBody>
      </p:sp>
      <p:sp>
        <p:nvSpPr>
          <p:cNvPr id="33" name="Shape 25"/>
          <p:cNvSpPr/>
          <p:nvPr/>
        </p:nvSpPr>
        <p:spPr>
          <a:xfrm>
            <a:off x="495605" y="5115154"/>
            <a:ext cx="457200" cy="457200"/>
          </a:xfrm>
          <a:prstGeom prst="roundRect">
            <a:avLst>
              <a:gd name="adj" fmla="val 200000"/>
            </a:avLst>
          </a:prstGeom>
          <a:solidFill>
            <a:srgbClr val="FF8A00"/>
          </a:solidFill>
          <a:ln/>
        </p:spPr>
        <p:txBody>
          <a:bodyPr/>
          <a:lstStyle/>
          <a:p>
            <a:endParaRPr lang="ja-JP" altLang="en-US"/>
          </a:p>
        </p:txBody>
      </p:sp>
      <p:pic>
        <p:nvPicPr>
          <p:cNvPr id="34" name="Image 6" descr="preencoded.png"/>
          <p:cNvPicPr>
            <a:picLocks noChangeAspect="1"/>
          </p:cNvPicPr>
          <p:nvPr/>
        </p:nvPicPr>
        <p:blipFill>
          <a:blip r:embed="rId9"/>
          <a:srcRect/>
          <a:stretch/>
        </p:blipFill>
        <p:spPr>
          <a:xfrm>
            <a:off x="652882" y="5248656"/>
            <a:ext cx="142646" cy="190195"/>
          </a:xfrm>
          <a:prstGeom prst="rect">
            <a:avLst/>
          </a:prstGeom>
        </p:spPr>
      </p:pic>
      <p:sp>
        <p:nvSpPr>
          <p:cNvPr id="35" name="Text 26"/>
          <p:cNvSpPr txBox="1"/>
          <p:nvPr/>
        </p:nvSpPr>
        <p:spPr>
          <a:xfrm>
            <a:off x="1104595" y="5124298"/>
            <a:ext cx="10596982"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Databricksは統合データ・AI基盤として、データエンジニアリングからAI開発・運用まで一貫したプラットフォームを提供します。Unity Catalogによるガバナンスとオープンフォーマット対応で、データとAIの民主化を実現し、企業のデータ活用を加速します。</a:t>
            </a:r>
            <a:endParaRPr lang="en-US" sz="1300" dirty="0"/>
          </a:p>
        </p:txBody>
      </p:sp>
      <p:pic>
        <p:nvPicPr>
          <p:cNvPr id="36" name="Image 7" descr="preencoded.png"/>
          <p:cNvPicPr>
            <a:picLocks noChangeAspect="1"/>
          </p:cNvPicPr>
          <p:nvPr/>
        </p:nvPicPr>
        <p:blipFill>
          <a:blip r:embed="rId10"/>
          <a:srcRect/>
          <a:stretch/>
        </p:blipFill>
        <p:spPr>
          <a:xfrm>
            <a:off x="1104595" y="5800954"/>
            <a:ext cx="152705" cy="152705"/>
          </a:xfrm>
          <a:prstGeom prst="rect">
            <a:avLst/>
          </a:prstGeom>
        </p:spPr>
      </p:pic>
      <p:sp>
        <p:nvSpPr>
          <p:cNvPr id="37" name="Text 27"/>
          <p:cNvSpPr txBox="1"/>
          <p:nvPr/>
        </p:nvSpPr>
        <p:spPr>
          <a:xfrm>
            <a:off x="1333195" y="5762549"/>
            <a:ext cx="1181405"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より詳細な情報</a:t>
            </a:r>
            <a:endParaRPr lang="en-US" sz="1200" dirty="0"/>
          </a:p>
        </p:txBody>
      </p:sp>
      <p:pic>
        <p:nvPicPr>
          <p:cNvPr id="38" name="Image 8" descr="preencoded.png"/>
          <p:cNvPicPr>
            <a:picLocks noChangeAspect="1"/>
          </p:cNvPicPr>
          <p:nvPr/>
        </p:nvPicPr>
        <p:blipFill>
          <a:blip r:embed="rId11"/>
          <a:srcRect/>
          <a:stretch/>
        </p:blipFill>
        <p:spPr>
          <a:xfrm>
            <a:off x="2549347" y="5800954"/>
            <a:ext cx="152705" cy="152705"/>
          </a:xfrm>
          <a:prstGeom prst="rect">
            <a:avLst/>
          </a:prstGeom>
        </p:spPr>
      </p:pic>
      <p:sp>
        <p:nvSpPr>
          <p:cNvPr id="39" name="Text 28"/>
          <p:cNvSpPr txBox="1"/>
          <p:nvPr/>
        </p:nvSpPr>
        <p:spPr>
          <a:xfrm>
            <a:off x="2777947" y="5762549"/>
            <a:ext cx="1191463"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ご質問・疑問点</a:t>
            </a:r>
            <a:endParaRPr lang="en-US" sz="1200" dirty="0"/>
          </a:p>
        </p:txBody>
      </p:sp>
      <p:pic>
        <p:nvPicPr>
          <p:cNvPr id="40" name="Image 9" descr="preencoded.png"/>
          <p:cNvPicPr>
            <a:picLocks noChangeAspect="1"/>
          </p:cNvPicPr>
          <p:nvPr/>
        </p:nvPicPr>
        <p:blipFill>
          <a:blip r:embed="rId12"/>
          <a:srcRect t="-180" b="-180"/>
          <a:stretch/>
        </p:blipFill>
        <p:spPr>
          <a:xfrm>
            <a:off x="3997757" y="5800954"/>
            <a:ext cx="190195" cy="152705"/>
          </a:xfrm>
          <a:prstGeom prst="rect">
            <a:avLst/>
          </a:prstGeom>
        </p:spPr>
      </p:pic>
      <p:sp>
        <p:nvSpPr>
          <p:cNvPr id="41" name="Text 29"/>
          <p:cNvSpPr txBox="1"/>
          <p:nvPr/>
        </p:nvSpPr>
        <p:spPr>
          <a:xfrm>
            <a:off x="4264762" y="5762549"/>
            <a:ext cx="133411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デモ・ハンズオン</a:t>
            </a:r>
            <a:endParaRPr lang="en-US" sz="1200" dirty="0"/>
          </a:p>
        </p:txBody>
      </p:sp>
      <p:pic>
        <p:nvPicPr>
          <p:cNvPr id="42" name="Image 10" descr="preencoded.png"/>
          <p:cNvPicPr>
            <a:picLocks noChangeAspect="1"/>
          </p:cNvPicPr>
          <p:nvPr/>
        </p:nvPicPr>
        <p:blipFill>
          <a:blip r:embed="rId13"/>
          <a:srcRect/>
          <a:stretch/>
        </p:blipFill>
        <p:spPr>
          <a:xfrm>
            <a:off x="5632704" y="5800954"/>
            <a:ext cx="152705" cy="152705"/>
          </a:xfrm>
          <a:prstGeom prst="rect">
            <a:avLst/>
          </a:prstGeom>
        </p:spPr>
      </p:pic>
      <p:sp>
        <p:nvSpPr>
          <p:cNvPr id="43" name="Text 30"/>
          <p:cNvSpPr txBox="1"/>
          <p:nvPr/>
        </p:nvSpPr>
        <p:spPr>
          <a:xfrm>
            <a:off x="5861304" y="5762549"/>
            <a:ext cx="1038758"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次のステップ</a:t>
            </a:r>
            <a:endParaRPr lang="en-US" sz="1200" dirty="0"/>
          </a:p>
        </p:txBody>
      </p:sp>
      <p:pic>
        <p:nvPicPr>
          <p:cNvPr id="44" name="Image 11" descr="preencoded.png"/>
          <p:cNvPicPr>
            <a:picLocks noChangeAspect="1"/>
          </p:cNvPicPr>
          <p:nvPr/>
        </p:nvPicPr>
        <p:blipFill>
          <a:blip r:embed="rId14"/>
          <a:srcRect t="-1100" b="-1100"/>
          <a:stretch/>
        </p:blipFill>
        <p:spPr>
          <a:xfrm>
            <a:off x="304495" y="6495898"/>
            <a:ext cx="114300" cy="133502"/>
          </a:xfrm>
          <a:prstGeom prst="rect">
            <a:avLst/>
          </a:prstGeom>
        </p:spPr>
      </p:pic>
      <p:sp>
        <p:nvSpPr>
          <p:cNvPr id="45" name="Text 31"/>
          <p:cNvSpPr txBox="1"/>
          <p:nvPr/>
        </p:nvSpPr>
        <p:spPr>
          <a:xfrm>
            <a:off x="457200" y="6467551"/>
            <a:ext cx="2243938"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hlinkClick r:id="rId15" action="ppaction://hlinkfile"/>
              </a:rPr>
              <a:t>Azure Databricks 公式ドキュメント</a:t>
            </a:r>
            <a:endParaRPr lang="en-US" sz="1000" dirty="0"/>
          </a:p>
        </p:txBody>
      </p:sp>
      <p:pic>
        <p:nvPicPr>
          <p:cNvPr id="46" name="Image 12" descr="preencoded.png"/>
          <p:cNvPicPr>
            <a:picLocks noChangeAspect="1"/>
          </p:cNvPicPr>
          <p:nvPr/>
        </p:nvPicPr>
        <p:blipFill>
          <a:blip r:embed="rId16"/>
          <a:srcRect l="-837" r="-837"/>
          <a:stretch/>
        </p:blipFill>
        <p:spPr>
          <a:xfrm>
            <a:off x="304495" y="6762902"/>
            <a:ext cx="152705" cy="133502"/>
          </a:xfrm>
          <a:prstGeom prst="rect">
            <a:avLst/>
          </a:prstGeom>
        </p:spPr>
      </p:pic>
      <p:sp>
        <p:nvSpPr>
          <p:cNvPr id="47" name="Text 32"/>
          <p:cNvSpPr txBox="1"/>
          <p:nvPr/>
        </p:nvSpPr>
        <p:spPr>
          <a:xfrm>
            <a:off x="495605" y="6734556"/>
            <a:ext cx="1586484"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hlinkClick r:id="rId17"/>
              </a:rPr>
              <a:t>Databricks デモリソース</a:t>
            </a:r>
            <a:endParaRPr lang="en-US" sz="1000" dirty="0"/>
          </a:p>
        </p:txBody>
      </p:sp>
      <p:sp>
        <p:nvSpPr>
          <p:cNvPr id="51" name="Text 36"/>
          <p:cNvSpPr txBox="1"/>
          <p:nvPr/>
        </p:nvSpPr>
        <p:spPr>
          <a:xfrm>
            <a:off x="11282782" y="6620256"/>
            <a:ext cx="924458"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55 / 55</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4910328"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レイクハウスからインテリジェンスプラットフォームへの進化</a:t>
            </a:r>
            <a:endParaRPr lang="en-US" sz="1300" dirty="0"/>
          </a:p>
        </p:txBody>
      </p:sp>
      <p:sp>
        <p:nvSpPr>
          <p:cNvPr id="5" name="Shape 3"/>
          <p:cNvSpPr/>
          <p:nvPr/>
        </p:nvSpPr>
        <p:spPr>
          <a:xfrm>
            <a:off x="381305" y="1390802"/>
            <a:ext cx="5333695" cy="4304995"/>
          </a:xfrm>
          <a:prstGeom prst="roundRect">
            <a:avLst>
              <a:gd name="adj" fmla="val 376"/>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6" name="Shape 4"/>
          <p:cNvSpPr/>
          <p:nvPr/>
        </p:nvSpPr>
        <p:spPr>
          <a:xfrm>
            <a:off x="533095" y="1543507"/>
            <a:ext cx="5029200" cy="1524305"/>
          </a:xfrm>
          <a:prstGeom prst="roundRect">
            <a:avLst>
              <a:gd name="adj" fmla="val 2250"/>
            </a:avLst>
          </a:prstGeom>
          <a:solidFill>
            <a:srgbClr val="E7EFF8"/>
          </a:solidFill>
          <a:ln w="25400">
            <a:solidFill>
              <a:srgbClr val="1B5FA7"/>
            </a:solidFill>
            <a:prstDash val="solid"/>
          </a:ln>
        </p:spPr>
        <p:txBody>
          <a:bodyPr/>
          <a:lstStyle/>
          <a:p>
            <a:endParaRPr lang="ja-JP" altLang="en-US"/>
          </a:p>
        </p:txBody>
      </p:sp>
      <p:sp>
        <p:nvSpPr>
          <p:cNvPr id="7" name="Text 5"/>
          <p:cNvSpPr txBox="1"/>
          <p:nvPr/>
        </p:nvSpPr>
        <p:spPr>
          <a:xfrm>
            <a:off x="2322576" y="1714500"/>
            <a:ext cx="1571854" cy="228600"/>
          </a:xfrm>
          <a:prstGeom prst="rect">
            <a:avLst/>
          </a:prstGeom>
          <a:noFill/>
          <a:ln/>
        </p:spPr>
        <p:txBody>
          <a:bodyPr wrap="square" lIns="0" tIns="0" rIns="0" bIns="0" rtlCol="0" anchor="ctr"/>
          <a:lstStyle/>
          <a:p>
            <a:pPr marL="0" indent="0" algn="ctr">
              <a:buNone/>
            </a:pPr>
            <a:r>
              <a:rPr lang="en-US" sz="1200" b="1" dirty="0">
                <a:solidFill>
                  <a:srgbClr val="1B5FA7"/>
                </a:solidFill>
                <a:latin typeface="Noto Sans JP" pitchFamily="34" charset="0"/>
                <a:ea typeface="Noto Sans JP" pitchFamily="34" charset="-122"/>
                <a:cs typeface="Noto Sans JP" pitchFamily="34" charset="-120"/>
              </a:rPr>
              <a:t>レイクハウス 〜2023</a:t>
            </a:r>
            <a:endParaRPr lang="en-US" sz="1200" dirty="0"/>
          </a:p>
        </p:txBody>
      </p:sp>
      <p:sp>
        <p:nvSpPr>
          <p:cNvPr id="8" name="Shape 6"/>
          <p:cNvSpPr/>
          <p:nvPr/>
        </p:nvSpPr>
        <p:spPr>
          <a:xfrm>
            <a:off x="2467051" y="2018995"/>
            <a:ext cx="286207" cy="381305"/>
          </a:xfrm>
          <a:prstGeom prst="roundRect">
            <a:avLst>
              <a:gd name="adj" fmla="val 319489"/>
            </a:avLst>
          </a:prstGeom>
          <a:solidFill>
            <a:srgbClr val="1B5FA7"/>
          </a:solidFill>
          <a:ln/>
        </p:spPr>
        <p:txBody>
          <a:bodyPr/>
          <a:lstStyle/>
          <a:p>
            <a:endParaRPr lang="ja-JP" altLang="en-US"/>
          </a:p>
        </p:txBody>
      </p:sp>
      <p:pic>
        <p:nvPicPr>
          <p:cNvPr id="9" name="Image 0" descr="preencoded.png"/>
          <p:cNvPicPr>
            <a:picLocks noChangeAspect="1"/>
          </p:cNvPicPr>
          <p:nvPr/>
        </p:nvPicPr>
        <p:blipFill>
          <a:blip r:embed="rId3"/>
          <a:srcRect t="-43" b="-43"/>
          <a:stretch/>
        </p:blipFill>
        <p:spPr>
          <a:xfrm>
            <a:off x="2542946" y="2143354"/>
            <a:ext cx="133502" cy="152705"/>
          </a:xfrm>
          <a:prstGeom prst="rect">
            <a:avLst/>
          </a:prstGeom>
        </p:spPr>
      </p:pic>
      <p:sp>
        <p:nvSpPr>
          <p:cNvPr id="10" name="Shape 7"/>
          <p:cNvSpPr/>
          <p:nvPr/>
        </p:nvSpPr>
        <p:spPr>
          <a:xfrm>
            <a:off x="2866644" y="2018995"/>
            <a:ext cx="304495" cy="381305"/>
          </a:xfrm>
          <a:prstGeom prst="roundRect">
            <a:avLst>
              <a:gd name="adj" fmla="val 300300"/>
            </a:avLst>
          </a:prstGeom>
          <a:solidFill>
            <a:srgbClr val="1B5FA7"/>
          </a:solidFill>
          <a:ln/>
        </p:spPr>
        <p:txBody>
          <a:bodyPr/>
          <a:lstStyle/>
          <a:p>
            <a:endParaRPr lang="ja-JP" altLang="en-US"/>
          </a:p>
        </p:txBody>
      </p:sp>
      <p:pic>
        <p:nvPicPr>
          <p:cNvPr id="11" name="Image 1" descr="preencoded.png"/>
          <p:cNvPicPr>
            <a:picLocks noChangeAspect="1"/>
          </p:cNvPicPr>
          <p:nvPr/>
        </p:nvPicPr>
        <p:blipFill>
          <a:blip r:embed="rId4"/>
          <a:srcRect/>
          <a:stretch/>
        </p:blipFill>
        <p:spPr>
          <a:xfrm>
            <a:off x="2943454" y="2143354"/>
            <a:ext cx="152705" cy="152705"/>
          </a:xfrm>
          <a:prstGeom prst="rect">
            <a:avLst/>
          </a:prstGeom>
        </p:spPr>
      </p:pic>
      <p:sp>
        <p:nvSpPr>
          <p:cNvPr id="12" name="Shape 8"/>
          <p:cNvSpPr/>
          <p:nvPr/>
        </p:nvSpPr>
        <p:spPr>
          <a:xfrm>
            <a:off x="3286354" y="2018995"/>
            <a:ext cx="342900" cy="381305"/>
          </a:xfrm>
          <a:prstGeom prst="roundRect">
            <a:avLst>
              <a:gd name="adj" fmla="val 266667"/>
            </a:avLst>
          </a:prstGeom>
          <a:solidFill>
            <a:srgbClr val="1B5FA7"/>
          </a:solidFill>
          <a:ln/>
        </p:spPr>
        <p:txBody>
          <a:bodyPr/>
          <a:lstStyle/>
          <a:p>
            <a:endParaRPr lang="ja-JP" altLang="en-US"/>
          </a:p>
        </p:txBody>
      </p:sp>
      <p:pic>
        <p:nvPicPr>
          <p:cNvPr id="13" name="Image 2" descr="preencoded.png"/>
          <p:cNvPicPr>
            <a:picLocks noChangeAspect="1"/>
          </p:cNvPicPr>
          <p:nvPr/>
        </p:nvPicPr>
        <p:blipFill>
          <a:blip r:embed="rId5"/>
          <a:srcRect t="-180" b="-180"/>
          <a:stretch/>
        </p:blipFill>
        <p:spPr>
          <a:xfrm>
            <a:off x="3362249" y="2143354"/>
            <a:ext cx="190195" cy="152705"/>
          </a:xfrm>
          <a:prstGeom prst="rect">
            <a:avLst/>
          </a:prstGeom>
        </p:spPr>
      </p:pic>
      <p:sp>
        <p:nvSpPr>
          <p:cNvPr id="14" name="Text 9"/>
          <p:cNvSpPr txBox="1"/>
          <p:nvPr/>
        </p:nvSpPr>
        <p:spPr>
          <a:xfrm>
            <a:off x="1985162" y="2514600"/>
            <a:ext cx="2233879"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データレイク + データウェアハウス</a:t>
            </a:r>
            <a:endParaRPr lang="en-US" sz="1000" dirty="0"/>
          </a:p>
        </p:txBody>
      </p:sp>
      <p:sp>
        <p:nvSpPr>
          <p:cNvPr id="15" name="Text 10"/>
          <p:cNvSpPr txBox="1"/>
          <p:nvPr/>
        </p:nvSpPr>
        <p:spPr>
          <a:xfrm>
            <a:off x="2235708" y="2704795"/>
            <a:ext cx="1729130"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Delta Lake + SQL Analytics</a:t>
            </a:r>
            <a:endParaRPr lang="en-US" sz="1000" dirty="0"/>
          </a:p>
        </p:txBody>
      </p:sp>
      <p:pic>
        <p:nvPicPr>
          <p:cNvPr id="16" name="Image 3" descr="preencoded.png"/>
          <p:cNvPicPr>
            <a:picLocks noChangeAspect="1"/>
          </p:cNvPicPr>
          <p:nvPr/>
        </p:nvPicPr>
        <p:blipFill>
          <a:blip r:embed="rId6"/>
          <a:srcRect l="-80" r="-80"/>
          <a:stretch/>
        </p:blipFill>
        <p:spPr>
          <a:xfrm>
            <a:off x="2905049" y="3143707"/>
            <a:ext cx="286207" cy="457200"/>
          </a:xfrm>
          <a:prstGeom prst="rect">
            <a:avLst/>
          </a:prstGeom>
        </p:spPr>
      </p:pic>
      <p:sp>
        <p:nvSpPr>
          <p:cNvPr id="17" name="Shape 11"/>
          <p:cNvSpPr/>
          <p:nvPr/>
        </p:nvSpPr>
        <p:spPr>
          <a:xfrm>
            <a:off x="533095" y="3676802"/>
            <a:ext cx="5029200" cy="1524305"/>
          </a:xfrm>
          <a:prstGeom prst="roundRect">
            <a:avLst>
              <a:gd name="adj" fmla="val 2250"/>
            </a:avLst>
          </a:prstGeom>
          <a:solidFill>
            <a:srgbClr val="FFF0E6"/>
          </a:solidFill>
          <a:ln w="25400">
            <a:solidFill>
              <a:srgbClr val="FF8A00"/>
            </a:solidFill>
            <a:prstDash val="solid"/>
          </a:ln>
        </p:spPr>
        <p:txBody>
          <a:bodyPr/>
          <a:lstStyle/>
          <a:p>
            <a:endParaRPr lang="ja-JP" altLang="en-US"/>
          </a:p>
        </p:txBody>
      </p:sp>
      <p:sp>
        <p:nvSpPr>
          <p:cNvPr id="18" name="Text 12"/>
          <p:cNvSpPr txBox="1"/>
          <p:nvPr/>
        </p:nvSpPr>
        <p:spPr>
          <a:xfrm>
            <a:off x="1361542" y="3847795"/>
            <a:ext cx="3495751" cy="228600"/>
          </a:xfrm>
          <a:prstGeom prst="rect">
            <a:avLst/>
          </a:prstGeom>
          <a:noFill/>
          <a:ln/>
        </p:spPr>
        <p:txBody>
          <a:bodyPr wrap="square" lIns="0" tIns="0" rIns="0" bIns="0" rtlCol="0" anchor="ctr"/>
          <a:lstStyle/>
          <a:p>
            <a:pPr marL="0" indent="0" algn="ctr">
              <a:buNone/>
            </a:pPr>
            <a:r>
              <a:rPr lang="en-US" sz="1200" b="1" dirty="0">
                <a:solidFill>
                  <a:srgbClr val="FF8A00"/>
                </a:solidFill>
                <a:latin typeface="Noto Sans JP" pitchFamily="34" charset="0"/>
                <a:ea typeface="Noto Sans JP" pitchFamily="34" charset="-122"/>
                <a:cs typeface="Noto Sans JP" pitchFamily="34" charset="-120"/>
              </a:rPr>
              <a:t>データインテリジェンスプラットフォーム 2025~</a:t>
            </a:r>
            <a:endParaRPr lang="en-US" sz="1200" dirty="0"/>
          </a:p>
        </p:txBody>
      </p:sp>
      <p:sp>
        <p:nvSpPr>
          <p:cNvPr id="19" name="Shape 13"/>
          <p:cNvSpPr/>
          <p:nvPr/>
        </p:nvSpPr>
        <p:spPr>
          <a:xfrm>
            <a:off x="2257654" y="4153205"/>
            <a:ext cx="286207" cy="381305"/>
          </a:xfrm>
          <a:prstGeom prst="roundRect">
            <a:avLst>
              <a:gd name="adj" fmla="val 319489"/>
            </a:avLst>
          </a:prstGeom>
          <a:solidFill>
            <a:srgbClr val="FF8A00"/>
          </a:solidFill>
          <a:ln/>
        </p:spPr>
        <p:txBody>
          <a:bodyPr/>
          <a:lstStyle/>
          <a:p>
            <a:endParaRPr lang="ja-JP" altLang="en-US"/>
          </a:p>
        </p:txBody>
      </p:sp>
      <p:pic>
        <p:nvPicPr>
          <p:cNvPr id="20" name="Image 4" descr="preencoded.png"/>
          <p:cNvPicPr>
            <a:picLocks noChangeAspect="1"/>
          </p:cNvPicPr>
          <p:nvPr/>
        </p:nvPicPr>
        <p:blipFill>
          <a:blip r:embed="rId3"/>
          <a:srcRect t="-43" b="-43"/>
          <a:stretch/>
        </p:blipFill>
        <p:spPr>
          <a:xfrm>
            <a:off x="2333549" y="4276649"/>
            <a:ext cx="133502" cy="152705"/>
          </a:xfrm>
          <a:prstGeom prst="rect">
            <a:avLst/>
          </a:prstGeom>
        </p:spPr>
      </p:pic>
      <p:sp>
        <p:nvSpPr>
          <p:cNvPr id="21" name="Shape 14"/>
          <p:cNvSpPr/>
          <p:nvPr/>
        </p:nvSpPr>
        <p:spPr>
          <a:xfrm>
            <a:off x="2657246" y="4153205"/>
            <a:ext cx="304495" cy="381305"/>
          </a:xfrm>
          <a:prstGeom prst="roundRect">
            <a:avLst>
              <a:gd name="adj" fmla="val 300300"/>
            </a:avLst>
          </a:prstGeom>
          <a:solidFill>
            <a:srgbClr val="FF8A00"/>
          </a:solidFill>
          <a:ln/>
        </p:spPr>
        <p:txBody>
          <a:bodyPr/>
          <a:lstStyle/>
          <a:p>
            <a:endParaRPr lang="ja-JP" altLang="en-US"/>
          </a:p>
        </p:txBody>
      </p:sp>
      <p:pic>
        <p:nvPicPr>
          <p:cNvPr id="22" name="Image 5" descr="preencoded.png"/>
          <p:cNvPicPr>
            <a:picLocks noChangeAspect="1"/>
          </p:cNvPicPr>
          <p:nvPr/>
        </p:nvPicPr>
        <p:blipFill>
          <a:blip r:embed="rId7"/>
          <a:srcRect/>
          <a:stretch/>
        </p:blipFill>
        <p:spPr>
          <a:xfrm>
            <a:off x="2734056" y="4276649"/>
            <a:ext cx="152705" cy="152705"/>
          </a:xfrm>
          <a:prstGeom prst="rect">
            <a:avLst/>
          </a:prstGeom>
        </p:spPr>
      </p:pic>
      <p:sp>
        <p:nvSpPr>
          <p:cNvPr id="23" name="Shape 15"/>
          <p:cNvSpPr/>
          <p:nvPr/>
        </p:nvSpPr>
        <p:spPr>
          <a:xfrm>
            <a:off x="3076956" y="4153205"/>
            <a:ext cx="342900" cy="381305"/>
          </a:xfrm>
          <a:prstGeom prst="roundRect">
            <a:avLst>
              <a:gd name="adj" fmla="val 266667"/>
            </a:avLst>
          </a:prstGeom>
          <a:solidFill>
            <a:srgbClr val="FF8A00"/>
          </a:solidFill>
          <a:ln/>
        </p:spPr>
        <p:txBody>
          <a:bodyPr/>
          <a:lstStyle/>
          <a:p>
            <a:endParaRPr lang="ja-JP" altLang="en-US"/>
          </a:p>
        </p:txBody>
      </p:sp>
      <p:pic>
        <p:nvPicPr>
          <p:cNvPr id="24" name="Image 6" descr="preencoded.png"/>
          <p:cNvPicPr>
            <a:picLocks noChangeAspect="1"/>
          </p:cNvPicPr>
          <p:nvPr/>
        </p:nvPicPr>
        <p:blipFill>
          <a:blip r:embed="rId8"/>
          <a:srcRect t="-180" b="-180"/>
          <a:stretch/>
        </p:blipFill>
        <p:spPr>
          <a:xfrm>
            <a:off x="3152851" y="4276649"/>
            <a:ext cx="190195" cy="152705"/>
          </a:xfrm>
          <a:prstGeom prst="rect">
            <a:avLst/>
          </a:prstGeom>
        </p:spPr>
      </p:pic>
      <p:sp>
        <p:nvSpPr>
          <p:cNvPr id="25" name="Shape 16"/>
          <p:cNvSpPr/>
          <p:nvPr/>
        </p:nvSpPr>
        <p:spPr>
          <a:xfrm>
            <a:off x="3534156" y="4153205"/>
            <a:ext cx="304495" cy="381305"/>
          </a:xfrm>
          <a:prstGeom prst="roundRect">
            <a:avLst>
              <a:gd name="adj" fmla="val 300300"/>
            </a:avLst>
          </a:prstGeom>
          <a:solidFill>
            <a:srgbClr val="FF8A00"/>
          </a:solidFill>
          <a:ln/>
        </p:spPr>
        <p:txBody>
          <a:bodyPr/>
          <a:lstStyle/>
          <a:p>
            <a:endParaRPr lang="ja-JP" altLang="en-US"/>
          </a:p>
        </p:txBody>
      </p:sp>
      <p:pic>
        <p:nvPicPr>
          <p:cNvPr id="26" name="Image 7" descr="preencoded.png"/>
          <p:cNvPicPr>
            <a:picLocks noChangeAspect="1"/>
          </p:cNvPicPr>
          <p:nvPr/>
        </p:nvPicPr>
        <p:blipFill>
          <a:blip r:embed="rId9"/>
          <a:srcRect/>
          <a:stretch/>
        </p:blipFill>
        <p:spPr>
          <a:xfrm>
            <a:off x="3610051" y="4276649"/>
            <a:ext cx="152705" cy="152705"/>
          </a:xfrm>
          <a:prstGeom prst="rect">
            <a:avLst/>
          </a:prstGeom>
        </p:spPr>
      </p:pic>
      <p:sp>
        <p:nvSpPr>
          <p:cNvPr id="27" name="Text 17"/>
          <p:cNvSpPr txBox="1"/>
          <p:nvPr/>
        </p:nvSpPr>
        <p:spPr>
          <a:xfrm>
            <a:off x="2122322" y="4647895"/>
            <a:ext cx="1957730"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データ + AI + ガバナンスの統合</a:t>
            </a:r>
            <a:endParaRPr lang="en-US" sz="1000" dirty="0"/>
          </a:p>
        </p:txBody>
      </p:sp>
      <p:sp>
        <p:nvSpPr>
          <p:cNvPr id="28" name="Text 18"/>
          <p:cNvSpPr txBox="1"/>
          <p:nvPr/>
        </p:nvSpPr>
        <p:spPr>
          <a:xfrm>
            <a:off x="1616659" y="4839005"/>
            <a:ext cx="2967228" cy="191110"/>
          </a:xfrm>
          <a:prstGeom prst="rect">
            <a:avLst/>
          </a:prstGeom>
          <a:noFill/>
          <a:ln/>
        </p:spPr>
        <p:txBody>
          <a:bodyPr wrap="square" lIns="0" tIns="0" rIns="0" bIns="0" rtlCol="0" anchor="ctr"/>
          <a:lstStyle/>
          <a:p>
            <a:pPr marL="0" indent="0" algn="ctr">
              <a:buNone/>
            </a:pPr>
            <a:r>
              <a:rPr lang="en-US" sz="1000" dirty="0">
                <a:solidFill>
                  <a:srgbClr val="000000"/>
                </a:solidFill>
                <a:latin typeface="Noto Sans JP" pitchFamily="34" charset="0"/>
                <a:ea typeface="Noto Sans JP" pitchFamily="34" charset="-122"/>
                <a:cs typeface="Noto Sans JP" pitchFamily="34" charset="-120"/>
              </a:rPr>
              <a:t>Unity Catalog + Mosaic AI + Intelligence Engine</a:t>
            </a:r>
            <a:endParaRPr lang="en-US" sz="1000" dirty="0"/>
          </a:p>
        </p:txBody>
      </p:sp>
      <p:sp>
        <p:nvSpPr>
          <p:cNvPr id="29" name="Text 19"/>
          <p:cNvSpPr txBox="1"/>
          <p:nvPr/>
        </p:nvSpPr>
        <p:spPr>
          <a:xfrm>
            <a:off x="1986077" y="5352898"/>
            <a:ext cx="2224735" cy="191110"/>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Databricksプラットフォームの進化</a:t>
            </a:r>
            <a:endParaRPr lang="en-US" sz="1000" dirty="0"/>
          </a:p>
        </p:txBody>
      </p:sp>
      <p:sp>
        <p:nvSpPr>
          <p:cNvPr id="30" name="Text 20"/>
          <p:cNvSpPr txBox="1"/>
          <p:nvPr/>
        </p:nvSpPr>
        <p:spPr>
          <a:xfrm>
            <a:off x="6476695" y="800100"/>
            <a:ext cx="2500884"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進化の背景と意義</a:t>
            </a:r>
            <a:endParaRPr lang="en-US" sz="2200" dirty="0"/>
          </a:p>
        </p:txBody>
      </p:sp>
      <p:sp>
        <p:nvSpPr>
          <p:cNvPr id="31" name="Shape 21"/>
          <p:cNvSpPr/>
          <p:nvPr/>
        </p:nvSpPr>
        <p:spPr>
          <a:xfrm>
            <a:off x="6476695" y="1410005"/>
            <a:ext cx="609905" cy="38405"/>
          </a:xfrm>
          <a:prstGeom prst="rect">
            <a:avLst/>
          </a:prstGeom>
          <a:solidFill>
            <a:srgbClr val="FF8A00"/>
          </a:solidFill>
          <a:ln/>
        </p:spPr>
        <p:txBody>
          <a:bodyPr/>
          <a:lstStyle/>
          <a:p>
            <a:endParaRPr lang="ja-JP" altLang="en-US"/>
          </a:p>
        </p:txBody>
      </p:sp>
      <p:sp>
        <p:nvSpPr>
          <p:cNvPr id="32" name="Text 22"/>
          <p:cNvSpPr txBox="1"/>
          <p:nvPr/>
        </p:nvSpPr>
        <p:spPr>
          <a:xfrm>
            <a:off x="6476695" y="1676095"/>
            <a:ext cx="5448910" cy="9144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は「レイクハウス」の概念を発展させ、現在は「データインテリジェンスプラットフォーム」として新たなステージに移行しています。この進化は、データと人工知能を統合し、真のビジネスインテリジェンスを実現するためのものです。</a:t>
            </a:r>
            <a:endParaRPr lang="en-US" sz="1200" dirty="0"/>
          </a:p>
        </p:txBody>
      </p:sp>
      <p:sp>
        <p:nvSpPr>
          <p:cNvPr id="33" name="Text 23"/>
          <p:cNvSpPr txBox="1"/>
          <p:nvPr/>
        </p:nvSpPr>
        <p:spPr>
          <a:xfrm>
            <a:off x="6705295" y="2743200"/>
            <a:ext cx="510601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レイクハウスの限界：データ管理とAIが分離されており、ガバナンスが断片化していた</a:t>
            </a:r>
            <a:endParaRPr lang="en-US" sz="1200" dirty="0"/>
          </a:p>
        </p:txBody>
      </p:sp>
      <p:sp>
        <p:nvSpPr>
          <p:cNvPr id="34" name="Text 24"/>
          <p:cNvSpPr txBox="1"/>
          <p:nvPr/>
        </p:nvSpPr>
        <p:spPr>
          <a:xfrm>
            <a:off x="6705295" y="3314700"/>
            <a:ext cx="5125212"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インテリジェンスへの進化：ユニファイドガバナンス、AIの組み込み、ビジネスコンテキストの強化</a:t>
            </a:r>
            <a:endParaRPr lang="en-US" sz="1200" dirty="0"/>
          </a:p>
        </p:txBody>
      </p:sp>
      <p:sp>
        <p:nvSpPr>
          <p:cNvPr id="35" name="Text 25"/>
          <p:cNvSpPr txBox="1"/>
          <p:nvPr/>
        </p:nvSpPr>
        <p:spPr>
          <a:xfrm>
            <a:off x="6705295" y="3886200"/>
            <a:ext cx="51727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Unity Catalogの進化：データだけでなくAIアセットもカバーする統合管理</a:t>
            </a:r>
            <a:endParaRPr lang="en-US" sz="1200" dirty="0"/>
          </a:p>
        </p:txBody>
      </p:sp>
      <p:sp>
        <p:nvSpPr>
          <p:cNvPr id="36" name="Text 26"/>
          <p:cNvSpPr txBox="1"/>
          <p:nvPr/>
        </p:nvSpPr>
        <p:spPr>
          <a:xfrm>
            <a:off x="6705295" y="4229100"/>
            <a:ext cx="5143500"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セマンティクスレイヤー：2025年新機能のメトリクス定義やAIドキュメント自動生成</a:t>
            </a:r>
            <a:endParaRPr lang="en-US" sz="1200" dirty="0"/>
          </a:p>
        </p:txBody>
      </p:sp>
      <p:sp>
        <p:nvSpPr>
          <p:cNvPr id="37" name="Shape 27"/>
          <p:cNvSpPr/>
          <p:nvPr/>
        </p:nvSpPr>
        <p:spPr>
          <a:xfrm>
            <a:off x="6476695" y="4839005"/>
            <a:ext cx="5333695" cy="1218895"/>
          </a:xfrm>
          <a:prstGeom prst="roundRect">
            <a:avLst>
              <a:gd name="adj" fmla="val 4689"/>
            </a:avLst>
          </a:prstGeom>
          <a:solidFill>
            <a:srgbClr val="FFF0E6"/>
          </a:solidFill>
          <a:ln/>
        </p:spPr>
        <p:txBody>
          <a:bodyPr/>
          <a:lstStyle/>
          <a:p>
            <a:endParaRPr lang="ja-JP" altLang="en-US"/>
          </a:p>
        </p:txBody>
      </p:sp>
      <p:sp>
        <p:nvSpPr>
          <p:cNvPr id="38" name="Text 28"/>
          <p:cNvSpPr txBox="1"/>
          <p:nvPr/>
        </p:nvSpPr>
        <p:spPr>
          <a:xfrm>
            <a:off x="6629400" y="4990795"/>
            <a:ext cx="1828800" cy="228600"/>
          </a:xfrm>
          <a:prstGeom prst="rect">
            <a:avLst/>
          </a:prstGeom>
          <a:noFill/>
          <a:ln/>
        </p:spPr>
        <p:txBody>
          <a:bodyPr wrap="square" lIns="0" tIns="0" rIns="0" bIns="0" rtlCol="0" anchor="ctr"/>
          <a:lstStyle/>
          <a:p>
            <a:pPr marL="0" indent="0" algn="l">
              <a:buNone/>
            </a:pPr>
            <a:r>
              <a:rPr lang="en-US" sz="1200" dirty="0">
                <a:solidFill>
                  <a:srgbClr val="FF8A00"/>
                </a:solidFill>
                <a:latin typeface="Noto Sans JP" pitchFamily="34" charset="0"/>
                <a:ea typeface="Noto Sans JP" pitchFamily="34" charset="-122"/>
                <a:cs typeface="Noto Sans JP" pitchFamily="34" charset="-120"/>
              </a:rPr>
              <a:t>主な進化ポイント (2025)</a:t>
            </a:r>
            <a:endParaRPr lang="en-US" sz="1200" dirty="0"/>
          </a:p>
        </p:txBody>
      </p:sp>
      <p:pic>
        <p:nvPicPr>
          <p:cNvPr id="39" name="Image 8" descr="preencoded.png"/>
          <p:cNvPicPr>
            <a:picLocks noChangeAspect="1"/>
          </p:cNvPicPr>
          <p:nvPr/>
        </p:nvPicPr>
        <p:blipFill>
          <a:blip r:embed="rId10"/>
          <a:srcRect/>
          <a:stretch/>
        </p:blipFill>
        <p:spPr>
          <a:xfrm>
            <a:off x="6629400" y="5333695"/>
            <a:ext cx="152705" cy="152705"/>
          </a:xfrm>
          <a:prstGeom prst="rect">
            <a:avLst/>
          </a:prstGeom>
        </p:spPr>
      </p:pic>
      <p:sp>
        <p:nvSpPr>
          <p:cNvPr id="40" name="Text 29"/>
          <p:cNvSpPr txBox="1"/>
          <p:nvPr/>
        </p:nvSpPr>
        <p:spPr>
          <a:xfrm>
            <a:off x="6858000" y="5296205"/>
            <a:ext cx="17913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ビジネスメトリクス統合</a:t>
            </a:r>
            <a:endParaRPr lang="en-US" sz="1200" dirty="0"/>
          </a:p>
        </p:txBody>
      </p:sp>
      <p:pic>
        <p:nvPicPr>
          <p:cNvPr id="41" name="Image 9" descr="preencoded.png"/>
          <p:cNvPicPr>
            <a:picLocks noChangeAspect="1"/>
          </p:cNvPicPr>
          <p:nvPr/>
        </p:nvPicPr>
        <p:blipFill>
          <a:blip r:embed="rId10"/>
          <a:srcRect/>
          <a:stretch/>
        </p:blipFill>
        <p:spPr>
          <a:xfrm>
            <a:off x="9219895" y="5333695"/>
            <a:ext cx="152705" cy="152705"/>
          </a:xfrm>
          <a:prstGeom prst="rect">
            <a:avLst/>
          </a:prstGeom>
        </p:spPr>
      </p:pic>
      <p:sp>
        <p:nvSpPr>
          <p:cNvPr id="42" name="Text 30"/>
          <p:cNvSpPr txBox="1"/>
          <p:nvPr/>
        </p:nvSpPr>
        <p:spPr>
          <a:xfrm>
            <a:off x="9448495" y="5296205"/>
            <a:ext cx="12573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Iceberg対応強化</a:t>
            </a:r>
            <a:endParaRPr lang="en-US" sz="1200" dirty="0"/>
          </a:p>
        </p:txBody>
      </p:sp>
      <p:pic>
        <p:nvPicPr>
          <p:cNvPr id="43" name="Image 10" descr="preencoded.png"/>
          <p:cNvPicPr>
            <a:picLocks noChangeAspect="1"/>
          </p:cNvPicPr>
          <p:nvPr/>
        </p:nvPicPr>
        <p:blipFill>
          <a:blip r:embed="rId10"/>
          <a:srcRect/>
          <a:stretch/>
        </p:blipFill>
        <p:spPr>
          <a:xfrm>
            <a:off x="6629400" y="5715000"/>
            <a:ext cx="152705" cy="152705"/>
          </a:xfrm>
          <a:prstGeom prst="rect">
            <a:avLst/>
          </a:prstGeom>
        </p:spPr>
      </p:pic>
      <p:sp>
        <p:nvSpPr>
          <p:cNvPr id="44" name="Text 31"/>
          <p:cNvSpPr txBox="1"/>
          <p:nvPr/>
        </p:nvSpPr>
        <p:spPr>
          <a:xfrm>
            <a:off x="6858000" y="5676595"/>
            <a:ext cx="16486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データ品質監視自動化</a:t>
            </a:r>
            <a:endParaRPr lang="en-US" sz="1200" dirty="0"/>
          </a:p>
        </p:txBody>
      </p:sp>
      <p:pic>
        <p:nvPicPr>
          <p:cNvPr id="45" name="Image 11" descr="preencoded.png"/>
          <p:cNvPicPr>
            <a:picLocks noChangeAspect="1"/>
          </p:cNvPicPr>
          <p:nvPr/>
        </p:nvPicPr>
        <p:blipFill>
          <a:blip r:embed="rId10"/>
          <a:srcRect/>
          <a:stretch/>
        </p:blipFill>
        <p:spPr>
          <a:xfrm>
            <a:off x="9219895" y="5715000"/>
            <a:ext cx="152705" cy="152705"/>
          </a:xfrm>
          <a:prstGeom prst="rect">
            <a:avLst/>
          </a:prstGeom>
        </p:spPr>
      </p:pic>
      <p:sp>
        <p:nvSpPr>
          <p:cNvPr id="46" name="Text 32"/>
          <p:cNvSpPr txBox="1"/>
          <p:nvPr/>
        </p:nvSpPr>
        <p:spPr>
          <a:xfrm>
            <a:off x="9448495" y="5676595"/>
            <a:ext cx="1476756"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AI生成ドキュメント</a:t>
            </a:r>
            <a:endParaRPr lang="en-US" sz="1200" dirty="0"/>
          </a:p>
        </p:txBody>
      </p:sp>
      <p:pic>
        <p:nvPicPr>
          <p:cNvPr id="47" name="Image 12" descr="preencoded.png"/>
          <p:cNvPicPr>
            <a:picLocks noChangeAspect="1"/>
          </p:cNvPicPr>
          <p:nvPr/>
        </p:nvPicPr>
        <p:blipFill>
          <a:blip r:embed="rId11"/>
          <a:srcRect/>
          <a:stretch/>
        </p:blipFill>
        <p:spPr>
          <a:xfrm>
            <a:off x="6476695" y="6086246"/>
            <a:ext cx="133502" cy="133502"/>
          </a:xfrm>
          <a:prstGeom prst="rect">
            <a:avLst/>
          </a:prstGeom>
        </p:spPr>
      </p:pic>
      <p:sp>
        <p:nvSpPr>
          <p:cNvPr id="48" name="Text 33"/>
          <p:cNvSpPr txBox="1"/>
          <p:nvPr/>
        </p:nvSpPr>
        <p:spPr>
          <a:xfrm>
            <a:off x="6648602" y="6057900"/>
            <a:ext cx="3367735"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詳細は2025年のUnity Catalogアップデート情報を参照</a:t>
            </a:r>
            <a:endParaRPr lang="en-US" sz="1000" dirty="0"/>
          </a:p>
        </p:txBody>
      </p:sp>
      <p:sp>
        <p:nvSpPr>
          <p:cNvPr id="49" name="Text 34"/>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5 / 55</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1695" cy="7315200"/>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219638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第2部: 基本アーキテクチャ</a:t>
            </a:r>
            <a:endParaRPr lang="en-US" sz="1300" dirty="0"/>
          </a:p>
        </p:txBody>
      </p:sp>
      <p:sp>
        <p:nvSpPr>
          <p:cNvPr id="5" name="Shape 3"/>
          <p:cNvSpPr/>
          <p:nvPr/>
        </p:nvSpPr>
        <p:spPr>
          <a:xfrm>
            <a:off x="0" y="457200"/>
            <a:ext cx="4067251" cy="6858000"/>
          </a:xfrm>
          <a:prstGeom prst="rect">
            <a:avLst/>
          </a:prstGeom>
          <a:solidFill>
            <a:srgbClr val="E7EFF8"/>
          </a:solidFill>
          <a:ln/>
        </p:spPr>
        <p:txBody>
          <a:bodyPr/>
          <a:lstStyle/>
          <a:p>
            <a:endParaRPr lang="ja-JP" altLang="en-US"/>
          </a:p>
        </p:txBody>
      </p:sp>
      <p:sp>
        <p:nvSpPr>
          <p:cNvPr id="6" name="Text 4"/>
          <p:cNvSpPr txBox="1"/>
          <p:nvPr/>
        </p:nvSpPr>
        <p:spPr>
          <a:xfrm>
            <a:off x="304495" y="857707"/>
            <a:ext cx="3372307" cy="876910"/>
          </a:xfrm>
          <a:prstGeom prst="rect">
            <a:avLst/>
          </a:prstGeom>
          <a:noFill/>
          <a:ln/>
        </p:spPr>
        <p:txBody>
          <a:bodyPr wrap="square" lIns="0" tIns="0" rIns="0" bIns="0" rtlCol="0" anchor="ctr"/>
          <a:lstStyle/>
          <a:p>
            <a:pPr marL="0" indent="0" algn="l">
              <a:buNone/>
            </a:pPr>
            <a:r>
              <a:rPr lang="en-US" sz="2700" b="1" dirty="0">
                <a:solidFill>
                  <a:srgbClr val="1B5FA7"/>
                </a:solidFill>
                <a:latin typeface="Noto Sans JP" pitchFamily="34" charset="0"/>
                <a:ea typeface="Noto Sans JP" pitchFamily="34" charset="-122"/>
                <a:cs typeface="Noto Sans JP" pitchFamily="34" charset="-120"/>
              </a:rPr>
              <a:t>第2部: 基本アーキテクチャ</a:t>
            </a:r>
            <a:endParaRPr lang="en-US" sz="2700" dirty="0"/>
          </a:p>
        </p:txBody>
      </p:sp>
      <p:sp>
        <p:nvSpPr>
          <p:cNvPr id="7" name="Text 5"/>
          <p:cNvSpPr txBox="1"/>
          <p:nvPr/>
        </p:nvSpPr>
        <p:spPr>
          <a:xfrm>
            <a:off x="304495" y="1914754"/>
            <a:ext cx="3538728"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Databricksのシステムアーキテクチャの基本要素と構成について解説します。</a:t>
            </a:r>
            <a:endParaRPr lang="en-US" sz="1300" dirty="0"/>
          </a:p>
        </p:txBody>
      </p:sp>
      <p:sp>
        <p:nvSpPr>
          <p:cNvPr id="8" name="Shape 6"/>
          <p:cNvSpPr/>
          <p:nvPr/>
        </p:nvSpPr>
        <p:spPr>
          <a:xfrm>
            <a:off x="304495" y="6400800"/>
            <a:ext cx="457200" cy="457200"/>
          </a:xfrm>
          <a:prstGeom prst="roundRect">
            <a:avLst>
              <a:gd name="adj" fmla="val 200000"/>
            </a:avLst>
          </a:prstGeom>
          <a:solidFill>
            <a:srgbClr val="FF8A00"/>
          </a:solidFill>
          <a:ln/>
        </p:spPr>
        <p:txBody>
          <a:bodyPr/>
          <a:lstStyle/>
          <a:p>
            <a:endParaRPr lang="ja-JP" altLang="en-US"/>
          </a:p>
        </p:txBody>
      </p:sp>
      <p:pic>
        <p:nvPicPr>
          <p:cNvPr id="9" name="Image 0" descr="preencoded.png"/>
          <p:cNvPicPr>
            <a:picLocks noChangeAspect="1"/>
          </p:cNvPicPr>
          <p:nvPr/>
        </p:nvPicPr>
        <p:blipFill>
          <a:blip r:embed="rId3"/>
          <a:srcRect/>
          <a:stretch/>
        </p:blipFill>
        <p:spPr>
          <a:xfrm>
            <a:off x="437998" y="6534302"/>
            <a:ext cx="190195" cy="190195"/>
          </a:xfrm>
          <a:prstGeom prst="rect">
            <a:avLst/>
          </a:prstGeom>
        </p:spPr>
      </p:pic>
      <p:sp>
        <p:nvSpPr>
          <p:cNvPr id="10" name="Shape 7"/>
          <p:cNvSpPr/>
          <p:nvPr/>
        </p:nvSpPr>
        <p:spPr>
          <a:xfrm>
            <a:off x="914400" y="6610198"/>
            <a:ext cx="1218895" cy="38405"/>
          </a:xfrm>
          <a:prstGeom prst="rect">
            <a:avLst/>
          </a:prstGeom>
          <a:solidFill>
            <a:srgbClr val="FF8A00"/>
          </a:solidFill>
          <a:ln/>
        </p:spPr>
        <p:txBody>
          <a:bodyPr/>
          <a:lstStyle/>
          <a:p>
            <a:endParaRPr lang="ja-JP" altLang="en-US"/>
          </a:p>
        </p:txBody>
      </p:sp>
      <p:sp>
        <p:nvSpPr>
          <p:cNvPr id="11" name="Text 8"/>
          <p:cNvSpPr txBox="1"/>
          <p:nvPr/>
        </p:nvSpPr>
        <p:spPr>
          <a:xfrm>
            <a:off x="4444898" y="895198"/>
            <a:ext cx="1543507" cy="333756"/>
          </a:xfrm>
          <a:prstGeom prst="rect">
            <a:avLst/>
          </a:prstGeom>
          <a:noFill/>
          <a:ln/>
        </p:spPr>
        <p:txBody>
          <a:bodyPr wrap="square" lIns="0" tIns="0" rIns="0" bIns="0" rtlCol="0" anchor="ctr"/>
          <a:lstStyle/>
          <a:p>
            <a:pPr marL="0" indent="0" algn="l">
              <a:buNone/>
            </a:pPr>
            <a:r>
              <a:rPr lang="en-US" sz="1800" b="1" dirty="0">
                <a:solidFill>
                  <a:srgbClr val="1B5FA7"/>
                </a:solidFill>
                <a:latin typeface="Noto Sans JP" pitchFamily="34" charset="0"/>
                <a:ea typeface="Noto Sans JP" pitchFamily="34" charset="-122"/>
                <a:cs typeface="Noto Sans JP" pitchFamily="34" charset="-120"/>
              </a:rPr>
              <a:t>基本構成要素</a:t>
            </a:r>
            <a:endParaRPr lang="en-US" sz="1800" dirty="0"/>
          </a:p>
        </p:txBody>
      </p:sp>
      <p:sp>
        <p:nvSpPr>
          <p:cNvPr id="12" name="Shape 9"/>
          <p:cNvSpPr/>
          <p:nvPr/>
        </p:nvSpPr>
        <p:spPr>
          <a:xfrm>
            <a:off x="4444898" y="1257300"/>
            <a:ext cx="609905" cy="38405"/>
          </a:xfrm>
          <a:prstGeom prst="rect">
            <a:avLst/>
          </a:prstGeom>
          <a:solidFill>
            <a:srgbClr val="FF8A00"/>
          </a:solidFill>
          <a:ln/>
        </p:spPr>
        <p:txBody>
          <a:bodyPr/>
          <a:lstStyle/>
          <a:p>
            <a:endParaRPr lang="ja-JP" altLang="en-US"/>
          </a:p>
        </p:txBody>
      </p:sp>
      <p:sp>
        <p:nvSpPr>
          <p:cNvPr id="13" name="Text 10"/>
          <p:cNvSpPr txBox="1"/>
          <p:nvPr/>
        </p:nvSpPr>
        <p:spPr>
          <a:xfrm>
            <a:off x="4597603" y="1600200"/>
            <a:ext cx="19431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システム全体像と分離設計</a:t>
            </a:r>
            <a:endParaRPr lang="en-US" sz="1200" dirty="0"/>
          </a:p>
        </p:txBody>
      </p:sp>
      <p:sp>
        <p:nvSpPr>
          <p:cNvPr id="14" name="Text 11"/>
          <p:cNvSpPr txBox="1"/>
          <p:nvPr/>
        </p:nvSpPr>
        <p:spPr>
          <a:xfrm>
            <a:off x="4597603" y="1943100"/>
            <a:ext cx="2334463"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Control PlaneとCompute Plane</a:t>
            </a:r>
            <a:endParaRPr lang="en-US" sz="1200" dirty="0"/>
          </a:p>
        </p:txBody>
      </p:sp>
      <p:sp>
        <p:nvSpPr>
          <p:cNvPr id="15" name="Text 12"/>
          <p:cNvSpPr txBox="1"/>
          <p:nvPr/>
        </p:nvSpPr>
        <p:spPr>
          <a:xfrm>
            <a:off x="4597603" y="2286000"/>
            <a:ext cx="27724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サーバレス vs クラシックコンピュート</a:t>
            </a:r>
            <a:endParaRPr lang="en-US" sz="1200" dirty="0"/>
          </a:p>
        </p:txBody>
      </p:sp>
      <p:sp>
        <p:nvSpPr>
          <p:cNvPr id="16" name="Text 13"/>
          <p:cNvSpPr txBox="1"/>
          <p:nvPr/>
        </p:nvSpPr>
        <p:spPr>
          <a:xfrm>
            <a:off x="4597603" y="2628900"/>
            <a:ext cx="2076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ワークスペースとストレージ</a:t>
            </a:r>
            <a:endParaRPr lang="en-US" sz="1200" dirty="0"/>
          </a:p>
        </p:txBody>
      </p:sp>
      <p:sp>
        <p:nvSpPr>
          <p:cNvPr id="17" name="Text 14"/>
          <p:cNvSpPr txBox="1"/>
          <p:nvPr/>
        </p:nvSpPr>
        <p:spPr>
          <a:xfrm>
            <a:off x="4597603" y="2971800"/>
            <a:ext cx="2086661"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ネットワークアーキテクチャ</a:t>
            </a:r>
            <a:endParaRPr lang="en-US" sz="1200" dirty="0"/>
          </a:p>
        </p:txBody>
      </p:sp>
      <p:sp>
        <p:nvSpPr>
          <p:cNvPr id="18" name="Text 15"/>
          <p:cNvSpPr txBox="1"/>
          <p:nvPr/>
        </p:nvSpPr>
        <p:spPr>
          <a:xfrm>
            <a:off x="8432597" y="1600200"/>
            <a:ext cx="270571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マルチクラウド対応とリージョン戦略</a:t>
            </a:r>
            <a:endParaRPr lang="en-US" sz="1200" dirty="0"/>
          </a:p>
        </p:txBody>
      </p:sp>
      <p:sp>
        <p:nvSpPr>
          <p:cNvPr id="19" name="Text 16"/>
          <p:cNvSpPr txBox="1"/>
          <p:nvPr/>
        </p:nvSpPr>
        <p:spPr>
          <a:xfrm>
            <a:off x="8432597" y="1943100"/>
            <a:ext cx="2257654"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スケーリングの仕組みと自動化</a:t>
            </a:r>
            <a:endParaRPr lang="en-US" sz="1200" dirty="0"/>
          </a:p>
        </p:txBody>
      </p:sp>
      <p:sp>
        <p:nvSpPr>
          <p:cNvPr id="20" name="Text 17"/>
          <p:cNvSpPr txBox="1"/>
          <p:nvPr/>
        </p:nvSpPr>
        <p:spPr>
          <a:xfrm>
            <a:off x="8432597" y="2286000"/>
            <a:ext cx="2076602"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セキュリティアーキテクチャ</a:t>
            </a:r>
            <a:endParaRPr lang="en-US" sz="1200" dirty="0"/>
          </a:p>
        </p:txBody>
      </p:sp>
      <p:sp>
        <p:nvSpPr>
          <p:cNvPr id="21" name="Text 18"/>
          <p:cNvSpPr txBox="1"/>
          <p:nvPr/>
        </p:nvSpPr>
        <p:spPr>
          <a:xfrm>
            <a:off x="8432597" y="2628900"/>
            <a:ext cx="1495958"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高可用性と災害復旧</a:t>
            </a:r>
            <a:endParaRPr lang="en-US" sz="1200" dirty="0"/>
          </a:p>
        </p:txBody>
      </p:sp>
      <p:sp>
        <p:nvSpPr>
          <p:cNvPr id="22" name="Text 19"/>
          <p:cNvSpPr txBox="1"/>
          <p:nvPr/>
        </p:nvSpPr>
        <p:spPr>
          <a:xfrm>
            <a:off x="8432597" y="2971800"/>
            <a:ext cx="16386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パフォーマンス最適化</a:t>
            </a:r>
            <a:endParaRPr lang="en-US" sz="1200" dirty="0"/>
          </a:p>
        </p:txBody>
      </p:sp>
      <p:sp>
        <p:nvSpPr>
          <p:cNvPr id="23" name="Text 20"/>
          <p:cNvSpPr txBox="1"/>
          <p:nvPr/>
        </p:nvSpPr>
        <p:spPr>
          <a:xfrm>
            <a:off x="4444898" y="3724351"/>
            <a:ext cx="2039112" cy="277063"/>
          </a:xfrm>
          <a:prstGeom prst="rect">
            <a:avLst/>
          </a:prstGeom>
          <a:noFill/>
          <a:ln/>
        </p:spPr>
        <p:txBody>
          <a:bodyPr wrap="square" lIns="0" tIns="0" rIns="0" bIns="0" rtlCol="0" anchor="ctr"/>
          <a:lstStyle/>
          <a:p>
            <a:pPr marL="0" indent="0" algn="l">
              <a:buNone/>
            </a:pPr>
            <a:r>
              <a:rPr lang="en-US" sz="1500" b="1" dirty="0">
                <a:solidFill>
                  <a:srgbClr val="1B5FA7"/>
                </a:solidFill>
                <a:latin typeface="Noto Sans JP" pitchFamily="34" charset="0"/>
                <a:ea typeface="Noto Sans JP" pitchFamily="34" charset="-122"/>
                <a:cs typeface="Noto Sans JP" pitchFamily="34" charset="-120"/>
              </a:rPr>
              <a:t>アーキテクチャの特徴</a:t>
            </a:r>
            <a:endParaRPr lang="en-US" sz="1500" dirty="0"/>
          </a:p>
        </p:txBody>
      </p:sp>
      <p:sp>
        <p:nvSpPr>
          <p:cNvPr id="24" name="Shape 21"/>
          <p:cNvSpPr/>
          <p:nvPr/>
        </p:nvSpPr>
        <p:spPr>
          <a:xfrm>
            <a:off x="4444898" y="4153205"/>
            <a:ext cx="7372807" cy="1143000"/>
          </a:xfrm>
          <a:prstGeom prst="roundRect">
            <a:avLst>
              <a:gd name="adj" fmla="val 5333"/>
            </a:avLst>
          </a:prstGeom>
          <a:solidFill>
            <a:srgbClr val="F3F4F6"/>
          </a:solidFill>
          <a:ln/>
        </p:spPr>
        <p:txBody>
          <a:bodyPr/>
          <a:lstStyle/>
          <a:p>
            <a:endParaRPr lang="ja-JP" altLang="en-US"/>
          </a:p>
        </p:txBody>
      </p:sp>
      <p:sp>
        <p:nvSpPr>
          <p:cNvPr id="25" name="Text 22"/>
          <p:cNvSpPr txBox="1"/>
          <p:nvPr/>
        </p:nvSpPr>
        <p:spPr>
          <a:xfrm>
            <a:off x="4597603" y="4304995"/>
            <a:ext cx="5553151"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クラウドネイティブ設計 - クラウドの柔軟性とスケーラビリティを最大限に活用</a:t>
            </a:r>
            <a:endParaRPr lang="en-US" sz="1200" dirty="0"/>
          </a:p>
        </p:txBody>
      </p:sp>
      <p:sp>
        <p:nvSpPr>
          <p:cNvPr id="26" name="Text 23"/>
          <p:cNvSpPr txBox="1"/>
          <p:nvPr/>
        </p:nvSpPr>
        <p:spPr>
          <a:xfrm>
            <a:off x="4597603" y="4610405"/>
            <a:ext cx="4886554"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マルチクラウド対応 - AWS、Azure、GCPで一貫したエクスペリエンス</a:t>
            </a:r>
            <a:endParaRPr lang="en-US" sz="1200" dirty="0"/>
          </a:p>
        </p:txBody>
      </p:sp>
      <p:sp>
        <p:nvSpPr>
          <p:cNvPr id="27" name="Text 24"/>
          <p:cNvSpPr txBox="1"/>
          <p:nvPr/>
        </p:nvSpPr>
        <p:spPr>
          <a:xfrm>
            <a:off x="4597603" y="4914900"/>
            <a:ext cx="5086807"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エンタープライズグレードのセキュリティ - 細かなアクセス制御と暗号化</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7810805"/>
          </a:xfrm>
          <a:prstGeom prst="rect">
            <a:avLst/>
          </a:prstGeom>
          <a:solidFill>
            <a:srgbClr val="FFFFFF"/>
          </a:solidFill>
          <a:ln/>
        </p:spPr>
        <p:txBody>
          <a:bodyPr/>
          <a:lstStyle/>
          <a:p>
            <a:endParaRPr lang="ja-JP" altLang="en-US"/>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005633"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第2部 基本アーキテクチャ：全体俯瞰</a:t>
            </a:r>
            <a:endParaRPr lang="en-US" sz="1300" dirty="0"/>
          </a:p>
        </p:txBody>
      </p:sp>
      <p:sp>
        <p:nvSpPr>
          <p:cNvPr id="5" name="Text 3"/>
          <p:cNvSpPr txBox="1"/>
          <p:nvPr/>
        </p:nvSpPr>
        <p:spPr>
          <a:xfrm>
            <a:off x="304495" y="647395"/>
            <a:ext cx="4567428"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Databricksアーキテクチャ全体像</a:t>
            </a:r>
            <a:endParaRPr lang="en-US" sz="2200" dirty="0"/>
          </a:p>
        </p:txBody>
      </p:sp>
      <p:sp>
        <p:nvSpPr>
          <p:cNvPr id="6" name="Shape 4"/>
          <p:cNvSpPr/>
          <p:nvPr/>
        </p:nvSpPr>
        <p:spPr>
          <a:xfrm>
            <a:off x="4877410" y="838505"/>
            <a:ext cx="7010705" cy="38405"/>
          </a:xfrm>
          <a:prstGeom prst="rect">
            <a:avLst/>
          </a:prstGeom>
          <a:solidFill>
            <a:srgbClr val="FF8A00"/>
          </a:solidFill>
          <a:ln/>
        </p:spPr>
        <p:txBody>
          <a:bodyPr/>
          <a:lstStyle/>
          <a:p>
            <a:endParaRPr lang="ja-JP" altLang="en-US"/>
          </a:p>
        </p:txBody>
      </p:sp>
      <p:sp>
        <p:nvSpPr>
          <p:cNvPr id="7" name="Shape 5"/>
          <p:cNvSpPr/>
          <p:nvPr/>
        </p:nvSpPr>
        <p:spPr>
          <a:xfrm>
            <a:off x="304495" y="1333195"/>
            <a:ext cx="11582705" cy="4229100"/>
          </a:xfrm>
          <a:prstGeom prst="roundRect">
            <a:avLst>
              <a:gd name="adj" fmla="val 390"/>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sp>
        <p:nvSpPr>
          <p:cNvPr id="9" name="Text 6"/>
          <p:cNvSpPr txBox="1"/>
          <p:nvPr/>
        </p:nvSpPr>
        <p:spPr>
          <a:xfrm>
            <a:off x="8231429" y="5219395"/>
            <a:ext cx="3605479" cy="191110"/>
          </a:xfrm>
          <a:prstGeom prst="rect">
            <a:avLst/>
          </a:prstGeom>
          <a:noFill/>
          <a:ln/>
        </p:spPr>
        <p:txBody>
          <a:bodyPr wrap="square" lIns="0" tIns="0" rIns="0" bIns="0" rtlCol="0" anchor="ctr"/>
          <a:lstStyle/>
          <a:p>
            <a:pPr marL="0" indent="0" algn="r">
              <a:buNone/>
            </a:pPr>
            <a:r>
              <a:rPr lang="en-US" sz="1000" dirty="0">
                <a:solidFill>
                  <a:srgbClr val="6B7280"/>
                </a:solidFill>
                <a:latin typeface="Noto Sans JP" pitchFamily="34" charset="0"/>
                <a:ea typeface="Noto Sans JP" pitchFamily="34" charset="-122"/>
                <a:cs typeface="Noto Sans JP" pitchFamily="34" charset="-120"/>
              </a:rPr>
              <a:t>出典: </a:t>
            </a:r>
            <a:r>
              <a:rPr lang="en-US" sz="1000" dirty="0">
                <a:solidFill>
                  <a:srgbClr val="6B7280"/>
                </a:solidFill>
                <a:latin typeface="Noto Sans JP" pitchFamily="34" charset="0"/>
                <a:ea typeface="Noto Sans JP" pitchFamily="34" charset="-122"/>
                <a:cs typeface="Noto Sans JP" pitchFamily="34" charset="-120"/>
                <a:hlinkClick r:id="rId3"/>
              </a:rPr>
              <a:t>Microsoft Learn - Azure Databricks公式ドキュメント</a:t>
            </a:r>
            <a:endParaRPr lang="en-US" sz="1000" dirty="0"/>
          </a:p>
        </p:txBody>
      </p:sp>
      <p:sp>
        <p:nvSpPr>
          <p:cNvPr id="10" name="Shape 7"/>
          <p:cNvSpPr/>
          <p:nvPr/>
        </p:nvSpPr>
        <p:spPr>
          <a:xfrm>
            <a:off x="304495" y="5867705"/>
            <a:ext cx="11582705" cy="1257300"/>
          </a:xfrm>
          <a:prstGeom prst="roundRect">
            <a:avLst>
              <a:gd name="adj" fmla="val 4408"/>
            </a:avLst>
          </a:prstGeom>
          <a:solidFill>
            <a:srgbClr val="E7EFF8"/>
          </a:solidFill>
          <a:ln/>
        </p:spPr>
        <p:txBody>
          <a:bodyPr/>
          <a:lstStyle/>
          <a:p>
            <a:endParaRPr lang="ja-JP" altLang="en-US"/>
          </a:p>
        </p:txBody>
      </p:sp>
      <p:sp>
        <p:nvSpPr>
          <p:cNvPr id="11" name="Shape 8"/>
          <p:cNvSpPr/>
          <p:nvPr/>
        </p:nvSpPr>
        <p:spPr>
          <a:xfrm>
            <a:off x="495605" y="6057900"/>
            <a:ext cx="457200" cy="457200"/>
          </a:xfrm>
          <a:prstGeom prst="roundRect">
            <a:avLst>
              <a:gd name="adj" fmla="val 200000"/>
            </a:avLst>
          </a:prstGeom>
          <a:solidFill>
            <a:srgbClr val="FF8A00"/>
          </a:solidFill>
          <a:ln/>
        </p:spPr>
        <p:txBody>
          <a:bodyPr/>
          <a:lstStyle/>
          <a:p>
            <a:endParaRPr lang="ja-JP" altLang="en-US"/>
          </a:p>
        </p:txBody>
      </p:sp>
      <p:pic>
        <p:nvPicPr>
          <p:cNvPr id="12" name="Image 1" descr="preencoded.png"/>
          <p:cNvPicPr>
            <a:picLocks noChangeAspect="1"/>
          </p:cNvPicPr>
          <p:nvPr/>
        </p:nvPicPr>
        <p:blipFill>
          <a:blip r:embed="rId4"/>
          <a:srcRect/>
          <a:stretch/>
        </p:blipFill>
        <p:spPr>
          <a:xfrm>
            <a:off x="629107" y="6191402"/>
            <a:ext cx="190195" cy="190195"/>
          </a:xfrm>
          <a:prstGeom prst="rect">
            <a:avLst/>
          </a:prstGeom>
        </p:spPr>
      </p:pic>
      <p:sp>
        <p:nvSpPr>
          <p:cNvPr id="13" name="Text 9"/>
          <p:cNvSpPr txBox="1"/>
          <p:nvPr/>
        </p:nvSpPr>
        <p:spPr>
          <a:xfrm>
            <a:off x="1104595" y="6067044"/>
            <a:ext cx="10568635" cy="514807"/>
          </a:xfrm>
          <a:prstGeom prst="rect">
            <a:avLst/>
          </a:prstGeom>
          <a:noFill/>
          <a:ln/>
        </p:spPr>
        <p:txBody>
          <a:bodyPr wrap="square" lIns="0" tIns="0" rIns="0" bIns="0" rtlCol="0" anchor="ctr"/>
          <a:lstStyle/>
          <a:p>
            <a:pPr marL="0" indent="0" algn="l">
              <a:buNone/>
            </a:pPr>
            <a:r>
              <a:rPr lang="en-US" sz="1300" dirty="0">
                <a:solidFill>
                  <a:srgbClr val="000000"/>
                </a:solidFill>
                <a:latin typeface="Noto Sans JP" pitchFamily="34" charset="0"/>
                <a:ea typeface="Noto Sans JP" pitchFamily="34" charset="-122"/>
                <a:cs typeface="Noto Sans JP" pitchFamily="34" charset="-120"/>
              </a:rPr>
              <a:t>DatabricksのアーキテクチャはControl Plane（制御層）とCompute Plane（計算層）の2つに大別されます。この分離によりセキュリティと柔軟なスケーリングを両立しています。</a:t>
            </a:r>
            <a:endParaRPr lang="en-US" sz="1300" dirty="0"/>
          </a:p>
        </p:txBody>
      </p:sp>
      <p:pic>
        <p:nvPicPr>
          <p:cNvPr id="14" name="Image 2" descr="preencoded.png"/>
          <p:cNvPicPr>
            <a:picLocks noChangeAspect="1"/>
          </p:cNvPicPr>
          <p:nvPr/>
        </p:nvPicPr>
        <p:blipFill>
          <a:blip r:embed="rId5"/>
          <a:srcRect t="-180" b="-180"/>
          <a:stretch/>
        </p:blipFill>
        <p:spPr>
          <a:xfrm>
            <a:off x="1104595" y="6743700"/>
            <a:ext cx="190195" cy="152705"/>
          </a:xfrm>
          <a:prstGeom prst="rect">
            <a:avLst/>
          </a:prstGeom>
        </p:spPr>
      </p:pic>
      <p:sp>
        <p:nvSpPr>
          <p:cNvPr id="15" name="Text 10"/>
          <p:cNvSpPr txBox="1"/>
          <p:nvPr/>
        </p:nvSpPr>
        <p:spPr>
          <a:xfrm>
            <a:off x="1371600" y="6705295"/>
            <a:ext cx="179131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クラウドストレージ活用</a:t>
            </a:r>
            <a:endParaRPr lang="en-US" sz="1200" dirty="0"/>
          </a:p>
        </p:txBody>
      </p:sp>
      <p:pic>
        <p:nvPicPr>
          <p:cNvPr id="16" name="Image 3" descr="preencoded.png"/>
          <p:cNvPicPr>
            <a:picLocks noChangeAspect="1"/>
          </p:cNvPicPr>
          <p:nvPr/>
        </p:nvPicPr>
        <p:blipFill>
          <a:blip r:embed="rId6"/>
          <a:srcRect/>
          <a:stretch/>
        </p:blipFill>
        <p:spPr>
          <a:xfrm>
            <a:off x="3197657" y="6743700"/>
            <a:ext cx="152705" cy="152705"/>
          </a:xfrm>
          <a:prstGeom prst="rect">
            <a:avLst/>
          </a:prstGeom>
        </p:spPr>
      </p:pic>
      <p:sp>
        <p:nvSpPr>
          <p:cNvPr id="17" name="Text 11"/>
          <p:cNvSpPr txBox="1"/>
          <p:nvPr/>
        </p:nvSpPr>
        <p:spPr>
          <a:xfrm>
            <a:off x="3426257" y="6705295"/>
            <a:ext cx="1485900"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セキュアな環境分離</a:t>
            </a:r>
            <a:endParaRPr lang="en-US" sz="1200" dirty="0"/>
          </a:p>
        </p:txBody>
      </p:sp>
      <p:pic>
        <p:nvPicPr>
          <p:cNvPr id="18" name="Image 4" descr="preencoded.png"/>
          <p:cNvPicPr>
            <a:picLocks noChangeAspect="1"/>
          </p:cNvPicPr>
          <p:nvPr/>
        </p:nvPicPr>
        <p:blipFill>
          <a:blip r:embed="rId7"/>
          <a:srcRect/>
          <a:stretch/>
        </p:blipFill>
        <p:spPr>
          <a:xfrm>
            <a:off x="4946904" y="6743700"/>
            <a:ext cx="152705" cy="152705"/>
          </a:xfrm>
          <a:prstGeom prst="rect">
            <a:avLst/>
          </a:prstGeom>
        </p:spPr>
      </p:pic>
      <p:sp>
        <p:nvSpPr>
          <p:cNvPr id="19" name="Text 12"/>
          <p:cNvSpPr txBox="1"/>
          <p:nvPr/>
        </p:nvSpPr>
        <p:spPr>
          <a:xfrm>
            <a:off x="5175504" y="6705295"/>
            <a:ext cx="1495958"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柔軟なスケーリング</a:t>
            </a:r>
            <a:endParaRPr lang="en-US" sz="1200" dirty="0"/>
          </a:p>
        </p:txBody>
      </p:sp>
      <p:pic>
        <p:nvPicPr>
          <p:cNvPr id="20" name="Image 5" descr="preencoded.png"/>
          <p:cNvPicPr>
            <a:picLocks noChangeAspect="1"/>
          </p:cNvPicPr>
          <p:nvPr/>
        </p:nvPicPr>
        <p:blipFill>
          <a:blip r:embed="rId8"/>
          <a:srcRect t="-180" b="-180"/>
          <a:stretch/>
        </p:blipFill>
        <p:spPr>
          <a:xfrm>
            <a:off x="6699809" y="6743700"/>
            <a:ext cx="190195" cy="152705"/>
          </a:xfrm>
          <a:prstGeom prst="rect">
            <a:avLst/>
          </a:prstGeom>
        </p:spPr>
      </p:pic>
      <p:sp>
        <p:nvSpPr>
          <p:cNvPr id="21" name="Text 13"/>
          <p:cNvSpPr txBox="1"/>
          <p:nvPr/>
        </p:nvSpPr>
        <p:spPr>
          <a:xfrm>
            <a:off x="6966814" y="6705295"/>
            <a:ext cx="1495958" cy="228600"/>
          </a:xfrm>
          <a:prstGeom prst="rect">
            <a:avLst/>
          </a:prstGeom>
          <a:noFill/>
          <a:ln/>
        </p:spPr>
        <p:txBody>
          <a:bodyPr wrap="square" lIns="0" tIns="0" rIns="0" bIns="0" rtlCol="0" anchor="ctr"/>
          <a:lstStyle/>
          <a:p>
            <a:pPr marL="0" indent="0" algn="l">
              <a:buNone/>
            </a:pPr>
            <a:r>
              <a:rPr lang="en-US" sz="1200" dirty="0">
                <a:solidFill>
                  <a:srgbClr val="000000"/>
                </a:solidFill>
                <a:latin typeface="Noto Sans JP" pitchFamily="34" charset="0"/>
                <a:ea typeface="Noto Sans JP" pitchFamily="34" charset="-122"/>
                <a:cs typeface="Noto Sans JP" pitchFamily="34" charset="-120"/>
              </a:rPr>
              <a:t>マルチクラウド対応</a:t>
            </a:r>
            <a:endParaRPr lang="en-US" sz="1200" dirty="0"/>
          </a:p>
        </p:txBody>
      </p:sp>
      <p:pic>
        <p:nvPicPr>
          <p:cNvPr id="22" name="Image 6" descr="preencoded.png"/>
          <p:cNvPicPr>
            <a:picLocks noChangeAspect="1"/>
          </p:cNvPicPr>
          <p:nvPr/>
        </p:nvPicPr>
        <p:blipFill>
          <a:blip r:embed="rId9"/>
          <a:srcRect/>
          <a:stretch/>
        </p:blipFill>
        <p:spPr>
          <a:xfrm>
            <a:off x="304495" y="7362749"/>
            <a:ext cx="133502" cy="133502"/>
          </a:xfrm>
          <a:prstGeom prst="rect">
            <a:avLst/>
          </a:prstGeom>
        </p:spPr>
      </p:pic>
      <p:sp>
        <p:nvSpPr>
          <p:cNvPr id="23" name="Text 14"/>
          <p:cNvSpPr txBox="1"/>
          <p:nvPr/>
        </p:nvSpPr>
        <p:spPr>
          <a:xfrm>
            <a:off x="476402" y="7334402"/>
            <a:ext cx="3538728" cy="191110"/>
          </a:xfrm>
          <a:prstGeom prst="rect">
            <a:avLst/>
          </a:prstGeom>
          <a:noFill/>
          <a:ln/>
        </p:spPr>
        <p:txBody>
          <a:bodyPr wrap="square" lIns="0" tIns="0" rIns="0" bIns="0" rtlCol="0" anchor="ctr"/>
          <a:lstStyle/>
          <a:p>
            <a:pPr marL="0" indent="0" algn="l">
              <a:buNone/>
            </a:pPr>
            <a:r>
              <a:rPr lang="en-US" sz="1000" dirty="0">
                <a:solidFill>
                  <a:srgbClr val="1B5FA7"/>
                </a:solidFill>
                <a:latin typeface="Noto Sans JP" pitchFamily="34" charset="0"/>
                <a:ea typeface="Noto Sans JP" pitchFamily="34" charset="-122"/>
                <a:cs typeface="Noto Sans JP" pitchFamily="34" charset="-120"/>
              </a:rPr>
              <a:t>詳細はAzure Databricks公式アーキテクチャガイドを参照</a:t>
            </a:r>
            <a:endParaRPr lang="en-US" sz="1000" dirty="0"/>
          </a:p>
        </p:txBody>
      </p:sp>
      <p:sp>
        <p:nvSpPr>
          <p:cNvPr id="24" name="Shape 15"/>
          <p:cNvSpPr/>
          <p:nvPr/>
        </p:nvSpPr>
        <p:spPr>
          <a:xfrm>
            <a:off x="11162995" y="7276795"/>
            <a:ext cx="304495" cy="304495"/>
          </a:xfrm>
          <a:prstGeom prst="roundRect">
            <a:avLst>
              <a:gd name="adj" fmla="val 300300"/>
            </a:avLst>
          </a:prstGeom>
          <a:solidFill>
            <a:srgbClr val="1B5FA7"/>
          </a:solidFill>
          <a:ln/>
        </p:spPr>
        <p:txBody>
          <a:bodyPr/>
          <a:lstStyle/>
          <a:p>
            <a:endParaRPr lang="ja-JP" altLang="en-US"/>
          </a:p>
        </p:txBody>
      </p:sp>
      <p:pic>
        <p:nvPicPr>
          <p:cNvPr id="25" name="Image 7" descr="preencoded.png"/>
          <p:cNvPicPr>
            <a:picLocks noChangeAspect="1"/>
          </p:cNvPicPr>
          <p:nvPr/>
        </p:nvPicPr>
        <p:blipFill>
          <a:blip r:embed="rId10"/>
          <a:srcRect/>
          <a:stretch/>
        </p:blipFill>
        <p:spPr>
          <a:xfrm>
            <a:off x="11248949" y="7362749"/>
            <a:ext cx="133502" cy="133502"/>
          </a:xfrm>
          <a:prstGeom prst="rect">
            <a:avLst/>
          </a:prstGeom>
        </p:spPr>
      </p:pic>
      <p:sp>
        <p:nvSpPr>
          <p:cNvPr id="26" name="Shape 16"/>
          <p:cNvSpPr/>
          <p:nvPr/>
        </p:nvSpPr>
        <p:spPr>
          <a:xfrm>
            <a:off x="11582705" y="7276795"/>
            <a:ext cx="304495" cy="304495"/>
          </a:xfrm>
          <a:prstGeom prst="roundRect">
            <a:avLst>
              <a:gd name="adj" fmla="val 300300"/>
            </a:avLst>
          </a:prstGeom>
          <a:solidFill>
            <a:srgbClr val="FF8A00"/>
          </a:solidFill>
          <a:ln/>
        </p:spPr>
        <p:txBody>
          <a:bodyPr/>
          <a:lstStyle/>
          <a:p>
            <a:endParaRPr lang="ja-JP" altLang="en-US"/>
          </a:p>
        </p:txBody>
      </p:sp>
      <p:pic>
        <p:nvPicPr>
          <p:cNvPr id="27" name="Image 8" descr="preencoded.png"/>
          <p:cNvPicPr>
            <a:picLocks noChangeAspect="1"/>
          </p:cNvPicPr>
          <p:nvPr/>
        </p:nvPicPr>
        <p:blipFill>
          <a:blip r:embed="rId11"/>
          <a:srcRect t="-1100" b="-1100"/>
          <a:stretch/>
        </p:blipFill>
        <p:spPr>
          <a:xfrm>
            <a:off x="11677802" y="7362749"/>
            <a:ext cx="114300" cy="133502"/>
          </a:xfrm>
          <a:prstGeom prst="rect">
            <a:avLst/>
          </a:prstGeom>
        </p:spPr>
      </p:pic>
      <p:sp>
        <p:nvSpPr>
          <p:cNvPr id="28" name="Text 17"/>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6 / 55</a:t>
            </a:r>
            <a:endParaRPr lang="en-US" sz="900" dirty="0"/>
          </a:p>
        </p:txBody>
      </p:sp>
      <p:pic>
        <p:nvPicPr>
          <p:cNvPr id="29" name="Image 0" descr="https://page.gensparksite.com/slides_images/380ee785778c70cc4f877805c0c51dcf.png">
            <a:extLst>
              <a:ext uri="{FF2B5EF4-FFF2-40B4-BE49-F238E27FC236}">
                <a16:creationId xmlns:a16="http://schemas.microsoft.com/office/drawing/2014/main" id="{CB303161-BEF2-9BA7-8153-F180F0235FC8}"/>
              </a:ext>
            </a:extLst>
          </p:cNvPr>
          <p:cNvPicPr>
            <a:picLocks noChangeAspect="1"/>
          </p:cNvPicPr>
          <p:nvPr/>
        </p:nvPicPr>
        <p:blipFill>
          <a:blip r:embed="rId12"/>
          <a:srcRect l="121" r="121"/>
          <a:stretch/>
        </p:blipFill>
        <p:spPr>
          <a:xfrm>
            <a:off x="2165762" y="1521451"/>
            <a:ext cx="7358248" cy="36170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FFFFF"/>
          </a:solidFill>
          <a:ln/>
        </p:spPr>
        <p:txBody>
          <a:bodyPr/>
          <a:lstStyle/>
          <a:p>
            <a:endParaRPr lang="ja-JP" altLang="en-US" dirty="0"/>
          </a:p>
        </p:txBody>
      </p:sp>
      <p:sp>
        <p:nvSpPr>
          <p:cNvPr id="3" name="Shape 1"/>
          <p:cNvSpPr/>
          <p:nvPr/>
        </p:nvSpPr>
        <p:spPr>
          <a:xfrm>
            <a:off x="0" y="0"/>
            <a:ext cx="12191695" cy="457200"/>
          </a:xfrm>
          <a:prstGeom prst="rect">
            <a:avLst/>
          </a:prstGeom>
          <a:solidFill>
            <a:srgbClr val="1B5FA7"/>
          </a:solidFill>
          <a:ln/>
        </p:spPr>
        <p:txBody>
          <a:bodyPr/>
          <a:lstStyle/>
          <a:p>
            <a:endParaRPr lang="ja-JP" altLang="en-US"/>
          </a:p>
        </p:txBody>
      </p:sp>
      <p:sp>
        <p:nvSpPr>
          <p:cNvPr id="4" name="Text 2"/>
          <p:cNvSpPr txBox="1"/>
          <p:nvPr/>
        </p:nvSpPr>
        <p:spPr>
          <a:xfrm>
            <a:off x="381305" y="105156"/>
            <a:ext cx="3719779" cy="247802"/>
          </a:xfrm>
          <a:prstGeom prst="rect">
            <a:avLst/>
          </a:prstGeom>
          <a:noFill/>
          <a:ln/>
        </p:spPr>
        <p:txBody>
          <a:bodyPr wrap="square" lIns="0" tIns="0" rIns="0" bIns="0" rtlCol="0" anchor="ctr"/>
          <a:lstStyle/>
          <a:p>
            <a:pPr marL="0" indent="0" algn="l">
              <a:buNone/>
            </a:pPr>
            <a:r>
              <a:rPr lang="en-US" sz="1300" dirty="0">
                <a:solidFill>
                  <a:srgbClr val="FFFFFF"/>
                </a:solidFill>
                <a:latin typeface="Noto Sans JP" pitchFamily="34" charset="0"/>
                <a:ea typeface="Noto Sans JP" pitchFamily="34" charset="-122"/>
                <a:cs typeface="Noto Sans JP" pitchFamily="34" charset="-120"/>
              </a:rPr>
              <a:t>コントロールプレーンとコンピュートプレーン</a:t>
            </a:r>
            <a:endParaRPr lang="en-US" sz="1300" dirty="0"/>
          </a:p>
        </p:txBody>
      </p:sp>
      <p:sp>
        <p:nvSpPr>
          <p:cNvPr id="5" name="Shape 3"/>
          <p:cNvSpPr/>
          <p:nvPr/>
        </p:nvSpPr>
        <p:spPr>
          <a:xfrm>
            <a:off x="647395" y="1526134"/>
            <a:ext cx="4800600" cy="3238805"/>
          </a:xfrm>
          <a:prstGeom prst="roundRect">
            <a:avLst>
              <a:gd name="adj" fmla="val 664"/>
            </a:avLst>
          </a:prstGeom>
          <a:solidFill>
            <a:srgbClr val="F8FAFC"/>
          </a:solidFill>
          <a:ln/>
          <a:effectLst>
            <a:outerShdw blurRad="12700" dist="12700" dir="16200000" algn="bl" rotWithShape="0">
              <a:srgbClr val="000000">
                <a:alpha val="75000"/>
              </a:srgbClr>
            </a:outerShdw>
          </a:effectLst>
        </p:spPr>
        <p:txBody>
          <a:bodyPr/>
          <a:lstStyle/>
          <a:p>
            <a:endParaRPr lang="ja-JP" altLang="en-US"/>
          </a:p>
        </p:txBody>
      </p:sp>
      <p:pic>
        <p:nvPicPr>
          <p:cNvPr id="6" name="Image 0" descr="https://page.gensparksite.com/slides_images/380ee785778c70cc4f877805c0c51dcf.png"/>
          <p:cNvPicPr>
            <a:picLocks noChangeAspect="1"/>
          </p:cNvPicPr>
          <p:nvPr/>
        </p:nvPicPr>
        <p:blipFill>
          <a:blip r:embed="rId3"/>
          <a:srcRect l="121" r="121"/>
          <a:stretch/>
        </p:blipFill>
        <p:spPr>
          <a:xfrm>
            <a:off x="800100" y="1678838"/>
            <a:ext cx="4496105" cy="2210105"/>
          </a:xfrm>
          <a:prstGeom prst="rect">
            <a:avLst/>
          </a:prstGeom>
        </p:spPr>
      </p:pic>
      <p:sp>
        <p:nvSpPr>
          <p:cNvPr id="7" name="Text 4"/>
          <p:cNvSpPr txBox="1"/>
          <p:nvPr/>
        </p:nvSpPr>
        <p:spPr>
          <a:xfrm>
            <a:off x="861365" y="4036162"/>
            <a:ext cx="4482389" cy="381305"/>
          </a:xfrm>
          <a:prstGeom prst="rect">
            <a:avLst/>
          </a:prstGeom>
          <a:noFill/>
          <a:ln/>
        </p:spPr>
        <p:txBody>
          <a:bodyPr wrap="square" lIns="0" tIns="0" rIns="0" bIns="0" rtlCol="0" anchor="ctr"/>
          <a:lstStyle/>
          <a:p>
            <a:pPr marL="0" indent="0" algn="ctr">
              <a:buNone/>
            </a:pPr>
            <a:r>
              <a:rPr lang="en-US" sz="1000" dirty="0">
                <a:solidFill>
                  <a:srgbClr val="6B7280"/>
                </a:solidFill>
                <a:latin typeface="Noto Sans JP" pitchFamily="34" charset="0"/>
                <a:ea typeface="Noto Sans JP" pitchFamily="34" charset="-122"/>
                <a:cs typeface="Noto Sans JP" pitchFamily="34" charset="-120"/>
              </a:rPr>
              <a:t>Databricksのコントロールプレーンとコンピュートプレーンの分離アーキテクチャ</a:t>
            </a:r>
            <a:endParaRPr lang="en-US" sz="1000" dirty="0"/>
          </a:p>
        </p:txBody>
      </p:sp>
      <p:sp>
        <p:nvSpPr>
          <p:cNvPr id="8" name="Text 5"/>
          <p:cNvSpPr txBox="1"/>
          <p:nvPr/>
        </p:nvSpPr>
        <p:spPr>
          <a:xfrm>
            <a:off x="1559052" y="4445813"/>
            <a:ext cx="352958" cy="162763"/>
          </a:xfrm>
          <a:prstGeom prst="rect">
            <a:avLst/>
          </a:prstGeom>
          <a:noFill/>
          <a:ln/>
        </p:spPr>
        <p:txBody>
          <a:bodyPr wrap="square" lIns="0" tIns="0" rIns="0" bIns="0" rtlCol="0" anchor="ctr"/>
          <a:lstStyle/>
          <a:p>
            <a:pPr marL="0" indent="0" algn="ctr">
              <a:buNone/>
            </a:pPr>
            <a:r>
              <a:rPr lang="en-US" sz="900" dirty="0">
                <a:solidFill>
                  <a:srgbClr val="6B7280"/>
                </a:solidFill>
                <a:latin typeface="Noto Sans JP" pitchFamily="34" charset="0"/>
                <a:ea typeface="Noto Sans JP" pitchFamily="34" charset="-122"/>
                <a:cs typeface="Noto Sans JP" pitchFamily="34" charset="-120"/>
              </a:rPr>
              <a:t>出典:</a:t>
            </a:r>
            <a:endParaRPr lang="en-US" sz="900" dirty="0"/>
          </a:p>
        </p:txBody>
      </p:sp>
      <p:sp>
        <p:nvSpPr>
          <p:cNvPr id="9" name="Text 6"/>
          <p:cNvSpPr txBox="1"/>
          <p:nvPr/>
        </p:nvSpPr>
        <p:spPr>
          <a:xfrm>
            <a:off x="1819656" y="4445813"/>
            <a:ext cx="2809951" cy="162763"/>
          </a:xfrm>
          <a:prstGeom prst="rect">
            <a:avLst/>
          </a:prstGeom>
          <a:noFill/>
          <a:ln/>
        </p:spPr>
        <p:txBody>
          <a:bodyPr wrap="square" lIns="0" tIns="0" rIns="0" bIns="0" rtlCol="0" anchor="ctr"/>
          <a:lstStyle/>
          <a:p>
            <a:pPr marL="0" indent="0" algn="ctr">
              <a:buNone/>
            </a:pPr>
            <a:r>
              <a:rPr lang="en-US" sz="900" dirty="0">
                <a:solidFill>
                  <a:srgbClr val="2563EB"/>
                </a:solidFill>
                <a:latin typeface="Noto Sans JP" pitchFamily="34" charset="0"/>
                <a:ea typeface="Noto Sans JP" pitchFamily="34" charset="-122"/>
                <a:cs typeface="Noto Sans JP" pitchFamily="34" charset="-120"/>
                <a:hlinkClick r:id="rId4"/>
              </a:rPr>
              <a:t>Microsoft Learn - Azure Databricks公式ドキュメント</a:t>
            </a:r>
            <a:endParaRPr lang="en-US" sz="900" dirty="0"/>
          </a:p>
        </p:txBody>
      </p:sp>
      <p:sp>
        <p:nvSpPr>
          <p:cNvPr id="10" name="Shape 7"/>
          <p:cNvSpPr/>
          <p:nvPr/>
        </p:nvSpPr>
        <p:spPr>
          <a:xfrm>
            <a:off x="2210105" y="5064862"/>
            <a:ext cx="457200" cy="457200"/>
          </a:xfrm>
          <a:prstGeom prst="roundRect">
            <a:avLst>
              <a:gd name="adj" fmla="val 200000"/>
            </a:avLst>
          </a:prstGeom>
          <a:solidFill>
            <a:srgbClr val="1B5FA7"/>
          </a:solidFill>
          <a:ln/>
        </p:spPr>
        <p:txBody>
          <a:bodyPr/>
          <a:lstStyle/>
          <a:p>
            <a:endParaRPr lang="ja-JP" altLang="en-US"/>
          </a:p>
        </p:txBody>
      </p:sp>
      <p:pic>
        <p:nvPicPr>
          <p:cNvPr id="11" name="Image 1" descr="preencoded.png"/>
          <p:cNvPicPr>
            <a:picLocks noChangeAspect="1"/>
          </p:cNvPicPr>
          <p:nvPr/>
        </p:nvPicPr>
        <p:blipFill>
          <a:blip r:embed="rId5"/>
          <a:srcRect/>
          <a:stretch/>
        </p:blipFill>
        <p:spPr>
          <a:xfrm>
            <a:off x="2343607" y="5198364"/>
            <a:ext cx="190195" cy="190195"/>
          </a:xfrm>
          <a:prstGeom prst="rect">
            <a:avLst/>
          </a:prstGeom>
        </p:spPr>
      </p:pic>
      <p:sp>
        <p:nvSpPr>
          <p:cNvPr id="12" name="Shape 8"/>
          <p:cNvSpPr/>
          <p:nvPr/>
        </p:nvSpPr>
        <p:spPr>
          <a:xfrm>
            <a:off x="2819095" y="5064862"/>
            <a:ext cx="457200" cy="457200"/>
          </a:xfrm>
          <a:prstGeom prst="roundRect">
            <a:avLst>
              <a:gd name="adj" fmla="val 200000"/>
            </a:avLst>
          </a:prstGeom>
          <a:solidFill>
            <a:srgbClr val="FF8A00"/>
          </a:solidFill>
          <a:ln/>
        </p:spPr>
        <p:txBody>
          <a:bodyPr/>
          <a:lstStyle/>
          <a:p>
            <a:endParaRPr lang="ja-JP" altLang="en-US"/>
          </a:p>
        </p:txBody>
      </p:sp>
      <p:pic>
        <p:nvPicPr>
          <p:cNvPr id="13" name="Image 2" descr="preencoded.png"/>
          <p:cNvPicPr>
            <a:picLocks noChangeAspect="1"/>
          </p:cNvPicPr>
          <p:nvPr/>
        </p:nvPicPr>
        <p:blipFill>
          <a:blip r:embed="rId6"/>
          <a:srcRect/>
          <a:stretch/>
        </p:blipFill>
        <p:spPr>
          <a:xfrm>
            <a:off x="2928823" y="5198364"/>
            <a:ext cx="237744" cy="190195"/>
          </a:xfrm>
          <a:prstGeom prst="rect">
            <a:avLst/>
          </a:prstGeom>
        </p:spPr>
      </p:pic>
      <p:sp>
        <p:nvSpPr>
          <p:cNvPr id="14" name="Shape 9"/>
          <p:cNvSpPr/>
          <p:nvPr/>
        </p:nvSpPr>
        <p:spPr>
          <a:xfrm>
            <a:off x="3429000" y="5064862"/>
            <a:ext cx="457200" cy="457200"/>
          </a:xfrm>
          <a:prstGeom prst="roundRect">
            <a:avLst>
              <a:gd name="adj" fmla="val 200000"/>
            </a:avLst>
          </a:prstGeom>
          <a:solidFill>
            <a:srgbClr val="333333"/>
          </a:solidFill>
          <a:ln/>
        </p:spPr>
        <p:txBody>
          <a:bodyPr/>
          <a:lstStyle/>
          <a:p>
            <a:endParaRPr lang="ja-JP" altLang="en-US"/>
          </a:p>
        </p:txBody>
      </p:sp>
      <p:pic>
        <p:nvPicPr>
          <p:cNvPr id="15" name="Image 3" descr="preencoded.png"/>
          <p:cNvPicPr>
            <a:picLocks noChangeAspect="1"/>
          </p:cNvPicPr>
          <p:nvPr/>
        </p:nvPicPr>
        <p:blipFill>
          <a:blip r:embed="rId7"/>
          <a:srcRect/>
          <a:stretch/>
        </p:blipFill>
        <p:spPr>
          <a:xfrm>
            <a:off x="3562502" y="5198364"/>
            <a:ext cx="190195" cy="190195"/>
          </a:xfrm>
          <a:prstGeom prst="rect">
            <a:avLst/>
          </a:prstGeom>
        </p:spPr>
      </p:pic>
      <p:sp>
        <p:nvSpPr>
          <p:cNvPr id="16" name="Text 10"/>
          <p:cNvSpPr txBox="1"/>
          <p:nvPr/>
        </p:nvSpPr>
        <p:spPr>
          <a:xfrm>
            <a:off x="6476695" y="800100"/>
            <a:ext cx="2948026" cy="419710"/>
          </a:xfrm>
          <a:prstGeom prst="rect">
            <a:avLst/>
          </a:prstGeom>
          <a:noFill/>
          <a:ln/>
        </p:spPr>
        <p:txBody>
          <a:bodyPr wrap="square" lIns="0" tIns="0" rIns="0" bIns="0" rtlCol="0" anchor="ctr"/>
          <a:lstStyle/>
          <a:p>
            <a:pPr marL="0" indent="0" algn="l">
              <a:buNone/>
            </a:pPr>
            <a:r>
              <a:rPr lang="en-US" sz="2200" b="1" dirty="0">
                <a:solidFill>
                  <a:srgbClr val="1B5FA7"/>
                </a:solidFill>
                <a:latin typeface="Noto Sans JP" pitchFamily="34" charset="0"/>
                <a:ea typeface="Noto Sans JP" pitchFamily="34" charset="-122"/>
                <a:cs typeface="Noto Sans JP" pitchFamily="34" charset="-120"/>
              </a:rPr>
              <a:t>2つのプレーンの分離</a:t>
            </a:r>
            <a:endParaRPr lang="en-US" sz="2200" dirty="0"/>
          </a:p>
        </p:txBody>
      </p:sp>
      <p:sp>
        <p:nvSpPr>
          <p:cNvPr id="17" name="Shape 11"/>
          <p:cNvSpPr/>
          <p:nvPr/>
        </p:nvSpPr>
        <p:spPr>
          <a:xfrm>
            <a:off x="6476695" y="1410005"/>
            <a:ext cx="609905" cy="38405"/>
          </a:xfrm>
          <a:prstGeom prst="rect">
            <a:avLst/>
          </a:prstGeom>
          <a:solidFill>
            <a:srgbClr val="FF8A00"/>
          </a:solidFill>
          <a:ln/>
        </p:spPr>
        <p:txBody>
          <a:bodyPr/>
          <a:lstStyle/>
          <a:p>
            <a:endParaRPr lang="ja-JP" altLang="en-US"/>
          </a:p>
        </p:txBody>
      </p:sp>
      <p:sp>
        <p:nvSpPr>
          <p:cNvPr id="18" name="Text 12"/>
          <p:cNvSpPr txBox="1"/>
          <p:nvPr/>
        </p:nvSpPr>
        <p:spPr>
          <a:xfrm>
            <a:off x="6476695" y="1676095"/>
            <a:ext cx="5429707"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Databricksアーキテクチャは、管理機能を担う「コントロールプレーン」と実際の計算処理を行う「コンピュートプレーン」に論理的に分離されています。この分離により、セキュリティと拡張性の両立を実現しています。</a:t>
            </a:r>
            <a:endParaRPr lang="en-US" sz="1200" dirty="0"/>
          </a:p>
        </p:txBody>
      </p:sp>
      <p:sp>
        <p:nvSpPr>
          <p:cNvPr id="19" name="Text 13"/>
          <p:cNvSpPr txBox="1"/>
          <p:nvPr/>
        </p:nvSpPr>
        <p:spPr>
          <a:xfrm>
            <a:off x="6705295" y="2514600"/>
            <a:ext cx="5134356" cy="6858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コントロールプレーン：ワークスペース管理、認証、メタデータ、ウェブUI、ジョブスケジューリングなどの管理機能を提供するDatabricks管理領域</a:t>
            </a:r>
            <a:endParaRPr lang="en-US" sz="1200" dirty="0"/>
          </a:p>
        </p:txBody>
      </p:sp>
      <p:sp>
        <p:nvSpPr>
          <p:cNvPr id="20" name="Text 14"/>
          <p:cNvSpPr txBox="1"/>
          <p:nvPr/>
        </p:nvSpPr>
        <p:spPr>
          <a:xfrm>
            <a:off x="6705295" y="3314700"/>
            <a:ext cx="5191963"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コンピュートプレーン：データ処理を実行するApache Sparkクラスタやサーバレスコンピュートが稼働する計算領域</a:t>
            </a:r>
            <a:endParaRPr lang="en-US" sz="1200" dirty="0"/>
          </a:p>
        </p:txBody>
      </p:sp>
      <p:sp>
        <p:nvSpPr>
          <p:cNvPr id="21" name="Text 15"/>
          <p:cNvSpPr txBox="1"/>
          <p:nvPr/>
        </p:nvSpPr>
        <p:spPr>
          <a:xfrm>
            <a:off x="6705295" y="3886200"/>
            <a:ext cx="5095951" cy="4572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ワークスペースストレージ：各ワークスペース専用のストレージアカウントでシステムデータやDBFSを保管</a:t>
            </a:r>
            <a:endParaRPr lang="en-US" sz="1200" dirty="0"/>
          </a:p>
        </p:txBody>
      </p:sp>
      <p:sp>
        <p:nvSpPr>
          <p:cNvPr id="22" name="Shape 16"/>
          <p:cNvSpPr/>
          <p:nvPr/>
        </p:nvSpPr>
        <p:spPr>
          <a:xfrm>
            <a:off x="6476695" y="4496105"/>
            <a:ext cx="5333695" cy="1524305"/>
          </a:xfrm>
          <a:prstGeom prst="roundRect">
            <a:avLst>
              <a:gd name="adj" fmla="val 2999"/>
            </a:avLst>
          </a:prstGeom>
          <a:solidFill>
            <a:srgbClr val="E7EFF8"/>
          </a:solidFill>
          <a:ln/>
        </p:spPr>
        <p:txBody>
          <a:bodyPr/>
          <a:lstStyle/>
          <a:p>
            <a:endParaRPr lang="ja-JP" altLang="en-US"/>
          </a:p>
        </p:txBody>
      </p:sp>
      <p:sp>
        <p:nvSpPr>
          <p:cNvPr id="23" name="Text 17"/>
          <p:cNvSpPr txBox="1"/>
          <p:nvPr/>
        </p:nvSpPr>
        <p:spPr>
          <a:xfrm>
            <a:off x="6629400" y="4647895"/>
            <a:ext cx="1933956" cy="228600"/>
          </a:xfrm>
          <a:prstGeom prst="rect">
            <a:avLst/>
          </a:prstGeom>
          <a:noFill/>
          <a:ln/>
        </p:spPr>
        <p:txBody>
          <a:bodyPr wrap="square" lIns="0" tIns="0" rIns="0" bIns="0" rtlCol="0" anchor="ctr"/>
          <a:lstStyle/>
          <a:p>
            <a:pPr marL="0" indent="0" algn="l">
              <a:buNone/>
            </a:pPr>
            <a:r>
              <a:rPr lang="en-US" sz="1200" dirty="0">
                <a:solidFill>
                  <a:srgbClr val="1B5FA7"/>
                </a:solidFill>
                <a:latin typeface="Noto Sans JP" pitchFamily="34" charset="0"/>
                <a:ea typeface="Noto Sans JP" pitchFamily="34" charset="-122"/>
                <a:cs typeface="Noto Sans JP" pitchFamily="34" charset="-120"/>
              </a:rPr>
              <a:t>分離アーキテクチャの利点</a:t>
            </a:r>
            <a:endParaRPr lang="en-US" sz="1200" dirty="0"/>
          </a:p>
        </p:txBody>
      </p:sp>
      <p:pic>
        <p:nvPicPr>
          <p:cNvPr id="24" name="Image 4" descr="preencoded.png"/>
          <p:cNvPicPr>
            <a:picLocks noChangeAspect="1"/>
          </p:cNvPicPr>
          <p:nvPr/>
        </p:nvPicPr>
        <p:blipFill>
          <a:blip r:embed="rId8"/>
          <a:srcRect t="-43" b="-43"/>
          <a:stretch/>
        </p:blipFill>
        <p:spPr>
          <a:xfrm>
            <a:off x="6629400" y="4990795"/>
            <a:ext cx="133502" cy="152705"/>
          </a:xfrm>
          <a:prstGeom prst="rect">
            <a:avLst/>
          </a:prstGeom>
        </p:spPr>
      </p:pic>
      <p:sp>
        <p:nvSpPr>
          <p:cNvPr id="25" name="Text 18"/>
          <p:cNvSpPr txBox="1"/>
          <p:nvPr/>
        </p:nvSpPr>
        <p:spPr>
          <a:xfrm>
            <a:off x="6838798" y="4953305"/>
            <a:ext cx="1485900"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セキュリティ強化：</a:t>
            </a:r>
            <a:endParaRPr lang="en-US" sz="1200" dirty="0"/>
          </a:p>
        </p:txBody>
      </p:sp>
      <p:sp>
        <p:nvSpPr>
          <p:cNvPr id="26" name="Text 19"/>
          <p:cNvSpPr txBox="1"/>
          <p:nvPr/>
        </p:nvSpPr>
        <p:spPr>
          <a:xfrm>
            <a:off x="8201254" y="4953305"/>
            <a:ext cx="33147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顧客ごとのコンピュートリソースの完全な分離</a:t>
            </a:r>
            <a:endParaRPr lang="en-US" sz="1200" dirty="0"/>
          </a:p>
        </p:txBody>
      </p:sp>
      <p:pic>
        <p:nvPicPr>
          <p:cNvPr id="27" name="Image 5" descr="preencoded.png"/>
          <p:cNvPicPr>
            <a:picLocks noChangeAspect="1"/>
          </p:cNvPicPr>
          <p:nvPr/>
        </p:nvPicPr>
        <p:blipFill>
          <a:blip r:embed="rId9"/>
          <a:srcRect/>
          <a:stretch/>
        </p:blipFill>
        <p:spPr>
          <a:xfrm>
            <a:off x="6629400" y="5333695"/>
            <a:ext cx="152705" cy="152705"/>
          </a:xfrm>
          <a:prstGeom prst="rect">
            <a:avLst/>
          </a:prstGeom>
        </p:spPr>
      </p:pic>
      <p:sp>
        <p:nvSpPr>
          <p:cNvPr id="28" name="Text 20"/>
          <p:cNvSpPr txBox="1"/>
          <p:nvPr/>
        </p:nvSpPr>
        <p:spPr>
          <a:xfrm>
            <a:off x="6858000" y="5296205"/>
            <a:ext cx="1485900"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スケーラビリティ：</a:t>
            </a:r>
            <a:endParaRPr lang="en-US" sz="1200" dirty="0"/>
          </a:p>
        </p:txBody>
      </p:sp>
      <p:sp>
        <p:nvSpPr>
          <p:cNvPr id="29" name="Text 21"/>
          <p:cNvSpPr txBox="1"/>
          <p:nvPr/>
        </p:nvSpPr>
        <p:spPr>
          <a:xfrm>
            <a:off x="8220456" y="5296205"/>
            <a:ext cx="3010205"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必要に応じた計算リソースの独立した拡張</a:t>
            </a:r>
            <a:endParaRPr lang="en-US" sz="1200" dirty="0"/>
          </a:p>
        </p:txBody>
      </p:sp>
      <p:pic>
        <p:nvPicPr>
          <p:cNvPr id="30" name="Image 6" descr="preencoded.png"/>
          <p:cNvPicPr>
            <a:picLocks noChangeAspect="1"/>
          </p:cNvPicPr>
          <p:nvPr/>
        </p:nvPicPr>
        <p:blipFill>
          <a:blip r:embed="rId10"/>
          <a:srcRect/>
          <a:stretch/>
        </p:blipFill>
        <p:spPr>
          <a:xfrm>
            <a:off x="6629400" y="5676595"/>
            <a:ext cx="152705" cy="152705"/>
          </a:xfrm>
          <a:prstGeom prst="rect">
            <a:avLst/>
          </a:prstGeom>
        </p:spPr>
      </p:pic>
      <p:sp>
        <p:nvSpPr>
          <p:cNvPr id="31" name="Text 22"/>
          <p:cNvSpPr txBox="1"/>
          <p:nvPr/>
        </p:nvSpPr>
        <p:spPr>
          <a:xfrm>
            <a:off x="6858000" y="5639105"/>
            <a:ext cx="1334110" cy="228600"/>
          </a:xfrm>
          <a:prstGeom prst="rect">
            <a:avLst/>
          </a:prstGeom>
          <a:noFill/>
          <a:ln/>
        </p:spPr>
        <p:txBody>
          <a:bodyPr wrap="square" lIns="0" tIns="0" rIns="0" bIns="0" rtlCol="0" anchor="ctr"/>
          <a:lstStyle/>
          <a:p>
            <a:pPr marL="0" indent="0" algn="l">
              <a:buNone/>
            </a:pPr>
            <a:r>
              <a:rPr lang="en-US" sz="1200" b="1" dirty="0">
                <a:solidFill>
                  <a:srgbClr val="374151"/>
                </a:solidFill>
                <a:latin typeface="Noto Sans JP" pitchFamily="34" charset="0"/>
                <a:ea typeface="Noto Sans JP" pitchFamily="34" charset="-122"/>
                <a:cs typeface="Noto Sans JP" pitchFamily="34" charset="-120"/>
              </a:rPr>
              <a:t>パフォーマンス：</a:t>
            </a:r>
            <a:endParaRPr lang="en-US" sz="1200" dirty="0"/>
          </a:p>
        </p:txBody>
      </p:sp>
      <p:sp>
        <p:nvSpPr>
          <p:cNvPr id="32" name="Text 23"/>
          <p:cNvSpPr txBox="1"/>
          <p:nvPr/>
        </p:nvSpPr>
        <p:spPr>
          <a:xfrm>
            <a:off x="8074152" y="5639105"/>
            <a:ext cx="2857500" cy="228600"/>
          </a:xfrm>
          <a:prstGeom prst="rect">
            <a:avLst/>
          </a:prstGeom>
          <a:noFill/>
          <a:ln/>
        </p:spPr>
        <p:txBody>
          <a:bodyPr wrap="square" lIns="0" tIns="0" rIns="0" bIns="0" rtlCol="0" anchor="ctr"/>
          <a:lstStyle/>
          <a:p>
            <a:pPr marL="0" indent="0" algn="l">
              <a:buNone/>
            </a:pPr>
            <a:r>
              <a:rPr lang="en-US" sz="1200" dirty="0">
                <a:solidFill>
                  <a:srgbClr val="374151"/>
                </a:solidFill>
                <a:latin typeface="Noto Sans JP" pitchFamily="34" charset="0"/>
                <a:ea typeface="Noto Sans JP" pitchFamily="34" charset="-122"/>
                <a:cs typeface="Noto Sans JP" pitchFamily="34" charset="-120"/>
              </a:rPr>
              <a:t>管理機能と計算処理の分離による最適化</a:t>
            </a:r>
            <a:endParaRPr lang="en-US" sz="1200" dirty="0"/>
          </a:p>
        </p:txBody>
      </p:sp>
      <p:pic>
        <p:nvPicPr>
          <p:cNvPr id="33" name="Image 7" descr="preencoded.png"/>
          <p:cNvPicPr>
            <a:picLocks noChangeAspect="1"/>
          </p:cNvPicPr>
          <p:nvPr/>
        </p:nvPicPr>
        <p:blipFill>
          <a:blip r:embed="rId11"/>
          <a:srcRect/>
          <a:stretch/>
        </p:blipFill>
        <p:spPr>
          <a:xfrm>
            <a:off x="6476695" y="6048756"/>
            <a:ext cx="133502" cy="133502"/>
          </a:xfrm>
          <a:prstGeom prst="rect">
            <a:avLst/>
          </a:prstGeom>
        </p:spPr>
      </p:pic>
      <p:sp>
        <p:nvSpPr>
          <p:cNvPr id="34" name="Text 24"/>
          <p:cNvSpPr txBox="1"/>
          <p:nvPr/>
        </p:nvSpPr>
        <p:spPr>
          <a:xfrm>
            <a:off x="6648602" y="6019495"/>
            <a:ext cx="2872130" cy="191110"/>
          </a:xfrm>
          <a:prstGeom prst="rect">
            <a:avLst/>
          </a:prstGeom>
          <a:noFill/>
          <a:ln/>
        </p:spPr>
        <p:txBody>
          <a:bodyPr wrap="square" lIns="0" tIns="0" rIns="0" bIns="0" rtlCol="0" anchor="ctr"/>
          <a:lstStyle/>
          <a:p>
            <a:pPr marL="0" indent="0" algn="l">
              <a:buNone/>
            </a:pPr>
            <a:r>
              <a:rPr lang="en-US" sz="1000" dirty="0">
                <a:solidFill>
                  <a:srgbClr val="6B7280"/>
                </a:solidFill>
                <a:latin typeface="Noto Sans JP" pitchFamily="34" charset="0"/>
                <a:ea typeface="Noto Sans JP" pitchFamily="34" charset="-122"/>
                <a:cs typeface="Noto Sans JP" pitchFamily="34" charset="-120"/>
              </a:rPr>
              <a:t>詳細はAzure Databricksアーキテクチャを参照</a:t>
            </a:r>
            <a:endParaRPr lang="en-US" sz="1000" dirty="0"/>
          </a:p>
        </p:txBody>
      </p:sp>
      <p:sp>
        <p:nvSpPr>
          <p:cNvPr id="35" name="Text 25"/>
          <p:cNvSpPr txBox="1"/>
          <p:nvPr/>
        </p:nvSpPr>
        <p:spPr>
          <a:xfrm>
            <a:off x="11346790" y="6620256"/>
            <a:ext cx="857707" cy="162763"/>
          </a:xfrm>
          <a:prstGeom prst="rect">
            <a:avLst/>
          </a:prstGeom>
          <a:noFill/>
          <a:ln/>
        </p:spPr>
        <p:txBody>
          <a:bodyPr wrap="square" lIns="0" tIns="0" rIns="0" bIns="0" rtlCol="0" anchor="ctr"/>
          <a:lstStyle/>
          <a:p>
            <a:pPr marL="0" indent="0" algn="l">
              <a:buNone/>
            </a:pPr>
            <a:r>
              <a:rPr lang="en-US" sz="900" dirty="0">
                <a:solidFill>
                  <a:srgbClr val="9CA3AF"/>
                </a:solidFill>
                <a:latin typeface="Noto Sans JP" pitchFamily="34" charset="0"/>
                <a:ea typeface="Noto Sans JP" pitchFamily="34" charset="-122"/>
                <a:cs typeface="Noto Sans JP" pitchFamily="34" charset="-120"/>
              </a:rPr>
              <a:t>スライド 7 / 55</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4438</Words>
  <Application>Microsoft Office PowerPoint</Application>
  <PresentationFormat>ワイド画面</PresentationFormat>
  <Paragraphs>1130</Paragraphs>
  <Slides>57</Slides>
  <Notes>57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57</vt:i4>
      </vt:variant>
    </vt:vector>
  </HeadingPairs>
  <TitlesOfParts>
    <vt:vector size="61" baseType="lpstr">
      <vt:lpstr>Noto Sans JP</vt:lpstr>
      <vt:lpstr>ui-monospace</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Databricsk Overview</dc:title>
  <dc:subject/>
  <dc:creator/>
  <cp:keywords>databricks</cp:keywords>
  <cp:lastModifiedBy/>
  <cp:revision>1</cp:revision>
  <dcterms:created xsi:type="dcterms:W3CDTF">2025-10-18T09:11:16Z</dcterms:created>
  <dcterms:modified xsi:type="dcterms:W3CDTF">2025-10-18T09:14:34Z</dcterms:modified>
  <cp:category>databricks</cp:category>
</cp:coreProperties>
</file>